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30" r:id="rId1"/>
  </p:sldMasterIdLst>
  <p:sldIdLst>
    <p:sldId id="265" r:id="rId2"/>
    <p:sldId id="257" r:id="rId3"/>
    <p:sldId id="260" r:id="rId4"/>
    <p:sldId id="259" r:id="rId5"/>
    <p:sldId id="261" r:id="rId6"/>
    <p:sldId id="262" r:id="rId7"/>
    <p:sldId id="264" r:id="rId8"/>
    <p:sldId id="263" r:id="rId9"/>
    <p:sldId id="25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8D80AAF-CF8F-4209-A933-602D768B6F7B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B02D57F-B15D-44BD-8686-9665E9C7A1FD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44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0AAF-CF8F-4209-A933-602D768B6F7B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57F-B15D-44BD-8686-9665E9C7A1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074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0AAF-CF8F-4209-A933-602D768B6F7B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57F-B15D-44BD-8686-9665E9C7A1FD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842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0AAF-CF8F-4209-A933-602D768B6F7B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57F-B15D-44BD-8686-9665E9C7A1FD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38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0AAF-CF8F-4209-A933-602D768B6F7B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57F-B15D-44BD-8686-9665E9C7A1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2643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0AAF-CF8F-4209-A933-602D768B6F7B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57F-B15D-44BD-8686-9665E9C7A1FD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140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0AAF-CF8F-4209-A933-602D768B6F7B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57F-B15D-44BD-8686-9665E9C7A1FD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053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0AAF-CF8F-4209-A933-602D768B6F7B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57F-B15D-44BD-8686-9665E9C7A1FD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644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0AAF-CF8F-4209-A933-602D768B6F7B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57F-B15D-44BD-8686-9665E9C7A1FD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26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0AAF-CF8F-4209-A933-602D768B6F7B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57F-B15D-44BD-8686-9665E9C7A1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740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0AAF-CF8F-4209-A933-602D768B6F7B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57F-B15D-44BD-8686-9665E9C7A1FD}" type="slidenum">
              <a:rPr lang="he-IL" smtClean="0"/>
              <a:t>‹#›</a:t>
            </a:fld>
            <a:endParaRPr lang="he-I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91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0AAF-CF8F-4209-A933-602D768B6F7B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57F-B15D-44BD-8686-9665E9C7A1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838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0AAF-CF8F-4209-A933-602D768B6F7B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57F-B15D-44BD-8686-9665E9C7A1FD}" type="slidenum">
              <a:rPr lang="he-IL" smtClean="0"/>
              <a:t>‹#›</a:t>
            </a:fld>
            <a:endParaRPr lang="he-I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40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0AAF-CF8F-4209-A933-602D768B6F7B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57F-B15D-44BD-8686-9665E9C7A1FD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69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0AAF-CF8F-4209-A933-602D768B6F7B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57F-B15D-44BD-8686-9665E9C7A1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812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0AAF-CF8F-4209-A933-602D768B6F7B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57F-B15D-44BD-8686-9665E9C7A1FD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50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0AAF-CF8F-4209-A933-602D768B6F7B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57F-B15D-44BD-8686-9665E9C7A1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731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D80AAF-CF8F-4209-A933-602D768B6F7B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02D57F-B15D-44BD-8686-9665E9C7A1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318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audio" Target="../media/audio2.wav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audio" Target="../media/audio2.wav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audio" Target="../media/audio2.wav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audio" Target="../media/audio2.wav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ibLu4THi1ps?version=3&amp;hl=iw_IL&amp;rel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23728" y="764703"/>
            <a:ext cx="5851872" cy="1454501"/>
          </a:xfrm>
        </p:spPr>
        <p:txBody>
          <a:bodyPr>
            <a:noAutofit/>
          </a:bodyPr>
          <a:lstStyle/>
          <a:p>
            <a:r>
              <a:rPr lang="ar-JO" sz="8000" dirty="0" smtClean="0">
                <a:solidFill>
                  <a:schemeClr val="accent2"/>
                </a:solidFill>
              </a:rPr>
              <a:t>          اسماء</a:t>
            </a:r>
            <a:r>
              <a:rPr lang="ar-JO" sz="8000" dirty="0" smtClean="0"/>
              <a:t> </a:t>
            </a:r>
            <a:r>
              <a:rPr lang="ar-JO" sz="8000" dirty="0" smtClean="0">
                <a:solidFill>
                  <a:schemeClr val="accent2"/>
                </a:solidFill>
              </a:rPr>
              <a:t>الاشارة</a:t>
            </a:r>
            <a:r>
              <a:rPr lang="ar-JO" sz="8000" dirty="0" smtClean="0"/>
              <a:t> </a:t>
            </a:r>
            <a:endParaRPr lang="he-IL" sz="80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933291"/>
            <a:ext cx="82809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ar-JO" sz="4000" dirty="0" smtClean="0"/>
          </a:p>
          <a:p>
            <a:pPr marL="0" indent="0" algn="ctr">
              <a:buNone/>
            </a:pPr>
            <a:r>
              <a:rPr lang="ar-JO" sz="4000" b="1" dirty="0" smtClean="0">
                <a:solidFill>
                  <a:schemeClr val="accent4">
                    <a:lumMod val="50000"/>
                  </a:schemeClr>
                </a:solidFill>
              </a:rPr>
              <a:t>         عرض شرائح لأسماء </a:t>
            </a:r>
            <a:r>
              <a:rPr lang="ar-JO" sz="4000" b="1" dirty="0" smtClean="0">
                <a:solidFill>
                  <a:schemeClr val="accent4">
                    <a:lumMod val="50000"/>
                  </a:schemeClr>
                </a:solidFill>
              </a:rPr>
              <a:t>الإشارة</a:t>
            </a:r>
            <a:endParaRPr lang="en-US" sz="4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ar-SA" sz="4000" b="1" dirty="0" smtClean="0">
                <a:solidFill>
                  <a:schemeClr val="accent4">
                    <a:lumMod val="50000"/>
                  </a:schemeClr>
                </a:solidFill>
              </a:rPr>
              <a:t>مربيتكم :</a:t>
            </a:r>
          </a:p>
          <a:p>
            <a:pPr marL="0" indent="0" algn="ctr">
              <a:buNone/>
            </a:pPr>
            <a:r>
              <a:rPr lang="ar-SA" sz="4000" b="1" dirty="0" smtClean="0">
                <a:solidFill>
                  <a:schemeClr val="accent4">
                    <a:lumMod val="50000"/>
                  </a:schemeClr>
                </a:solidFill>
              </a:rPr>
              <a:t>سلطانه الملاحي </a:t>
            </a:r>
            <a:r>
              <a:rPr lang="ar-JO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ar-JO" sz="40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64703"/>
            <a:ext cx="2808312" cy="27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259632" y="404664"/>
            <a:ext cx="6840760" cy="18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عزيزي الطالب هيا نلعب ونتسلى </a:t>
            </a:r>
            <a:endParaRPr lang="he-IL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3672408" cy="287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763688" y="692696"/>
            <a:ext cx="54006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JO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اختر اسم الاشارة المناسب </a:t>
            </a:r>
            <a:endParaRPr lang="he-IL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מלבן מעוגל 2"/>
          <p:cNvSpPr/>
          <p:nvPr/>
        </p:nvSpPr>
        <p:spPr>
          <a:xfrm>
            <a:off x="1763688" y="2492896"/>
            <a:ext cx="6408712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______ مدرسة نظيفة .</a:t>
            </a:r>
            <a:endParaRPr lang="he-IL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6444208" y="4365104"/>
            <a:ext cx="1728192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>
                  <a:snd r:embed="rId3" name="push.wav"/>
                </a:hlinkClick>
              </a:rPr>
              <a:t>هذا</a:t>
            </a:r>
            <a:endParaRPr lang="he-IL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אליפסה 4"/>
          <p:cNvSpPr/>
          <p:nvPr/>
        </p:nvSpPr>
        <p:spPr>
          <a:xfrm>
            <a:off x="1043608" y="4544640"/>
            <a:ext cx="2232248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6000" b="1" spc="50" dirty="0" smtClean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>
                  <a:snd r:embed="rId3" name="push.wav"/>
                </a:hlinkClick>
              </a:rPr>
              <a:t>هاتان</a:t>
            </a:r>
            <a:endParaRPr lang="he-IL" sz="6000" b="1" spc="50" dirty="0">
              <a:ln w="11430"/>
              <a:solidFill>
                <a:schemeClr val="accent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אליפסה 5"/>
          <p:cNvSpPr/>
          <p:nvPr/>
        </p:nvSpPr>
        <p:spPr>
          <a:xfrm>
            <a:off x="3831208" y="4480385"/>
            <a:ext cx="1908212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6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action="ppaction://hlinksldjump">
                  <a:snd r:embed="rId5" name="applause.wav"/>
                </a:hlinkClick>
              </a:rPr>
              <a:t>هذه</a:t>
            </a:r>
            <a:endParaRPr lang="he-IL" sz="6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66" y="1531640"/>
            <a:ext cx="2736304" cy="9144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02" y="1629679"/>
            <a:ext cx="222540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87882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419942" y="812574"/>
            <a:ext cx="5472608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اجابة صحيحة , احسنت </a:t>
            </a:r>
            <a:endParaRPr lang="he-IL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1151781"/>
            <a:ext cx="4482033" cy="282624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4482033" cy="2826246"/>
          </a:xfrm>
          <a:prstGeom prst="rect">
            <a:avLst/>
          </a:prstGeom>
        </p:spPr>
      </p:pic>
      <p:pic>
        <p:nvPicPr>
          <p:cNvPr id="5" name="תמונה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15289"/>
            <a:ext cx="1580952" cy="148571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62" y="4050069"/>
            <a:ext cx="23050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4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043608" y="620688"/>
            <a:ext cx="6552728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اجابة خاطئة , حاول مرةً أُخرى .</a:t>
            </a:r>
            <a:endParaRPr lang="he-IL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24945"/>
            <a:ext cx="3127995" cy="280920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57974"/>
            <a:ext cx="1800200" cy="1171575"/>
          </a:xfrm>
          <a:prstGeom prst="rect">
            <a:avLst/>
          </a:prstGeom>
        </p:spPr>
      </p:pic>
      <p:pic>
        <p:nvPicPr>
          <p:cNvPr id="5" name="תמונה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23" y="4745580"/>
            <a:ext cx="1580952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115616" y="764704"/>
            <a:ext cx="6840760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_____ زهرتان جميلتان .  </a:t>
            </a:r>
            <a:endParaRPr lang="he-IL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6372200" y="4186673"/>
            <a:ext cx="2160240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>
                  <a:snd r:embed="rId3" name="push.wav"/>
                </a:hlinkClick>
              </a:rPr>
              <a:t>هذان</a:t>
            </a:r>
            <a:endParaRPr lang="he-IL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856747" y="4243603"/>
            <a:ext cx="2304256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6000" b="1" spc="50" dirty="0" smtClean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action="ppaction://hlinksldjump">
                  <a:snd r:embed="rId5" name="applause.wav"/>
                </a:hlinkClick>
              </a:rPr>
              <a:t>هاتان</a:t>
            </a:r>
            <a:endParaRPr lang="he-IL" sz="6000" b="1" spc="50" dirty="0">
              <a:ln w="11430"/>
              <a:solidFill>
                <a:schemeClr val="accent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אליפסה 4"/>
          <p:cNvSpPr/>
          <p:nvPr/>
        </p:nvSpPr>
        <p:spPr>
          <a:xfrm>
            <a:off x="3671900" y="4221088"/>
            <a:ext cx="2196244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6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>
                  <a:snd r:embed="rId3" name="push.wav"/>
                </a:hlinkClick>
              </a:rPr>
              <a:t>هذا</a:t>
            </a:r>
            <a:endParaRPr lang="he-IL" sz="60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784"/>
            <a:ext cx="2130549" cy="339521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90" y="217016"/>
            <a:ext cx="8572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57361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2411760" y="836712"/>
            <a:ext cx="5472608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اجابة صحيحة , احسنت </a:t>
            </a:r>
            <a:endParaRPr lang="he-IL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916832"/>
            <a:ext cx="4482033" cy="282624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834"/>
            <a:ext cx="4482033" cy="282624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62" y="4050069"/>
            <a:ext cx="2305050" cy="2181225"/>
          </a:xfrm>
          <a:prstGeom prst="rect">
            <a:avLst/>
          </a:prstGeom>
        </p:spPr>
      </p:pic>
      <p:pic>
        <p:nvPicPr>
          <p:cNvPr id="7" name="תמונה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23" y="4745580"/>
            <a:ext cx="1580952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043608" y="620688"/>
            <a:ext cx="6552728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اجابة خاطئة , حاول مرةً أُخرى .</a:t>
            </a:r>
            <a:endParaRPr lang="he-IL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24945"/>
            <a:ext cx="3127995" cy="2809208"/>
          </a:xfrm>
          <a:prstGeom prst="rect">
            <a:avLst/>
          </a:prstGeom>
        </p:spPr>
      </p:pic>
      <p:pic>
        <p:nvPicPr>
          <p:cNvPr id="4" name="תמונה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23" y="4581128"/>
            <a:ext cx="1580952" cy="148571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57974"/>
            <a:ext cx="18002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843808" y="870067"/>
            <a:ext cx="5472608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__ حيوانات مفترسة .</a:t>
            </a:r>
            <a:endParaRPr lang="he-IL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6550609" y="4186673"/>
            <a:ext cx="2376264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6000" b="1" spc="50" dirty="0" smtClean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>
                  <a:snd r:embed="rId3" name="push.wav"/>
                </a:hlinkClick>
              </a:rPr>
              <a:t>هؤلاء</a:t>
            </a:r>
            <a:endParaRPr lang="he-IL" sz="6000" b="1" spc="50" dirty="0">
              <a:ln w="11430"/>
              <a:solidFill>
                <a:schemeClr val="accent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539552" y="4123230"/>
            <a:ext cx="2160240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action="ppaction://hlinksldjump">
                  <a:snd r:embed="rId5" name="applause.wav"/>
                </a:hlinkClick>
              </a:rPr>
              <a:t>هذه</a:t>
            </a:r>
            <a:endParaRPr lang="he-IL" sz="6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אליפסה 4"/>
          <p:cNvSpPr/>
          <p:nvPr/>
        </p:nvSpPr>
        <p:spPr>
          <a:xfrm>
            <a:off x="3275856" y="4077072"/>
            <a:ext cx="2448272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>
                  <a:snd r:embed="rId3" name="push.wav"/>
                </a:hlinkClick>
              </a:rPr>
              <a:t>هذان</a:t>
            </a:r>
            <a:endParaRPr lang="he-IL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281940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18961"/>
      </p:ext>
    </p:extLst>
  </p:cSld>
  <p:clrMapOvr>
    <a:masterClrMapping/>
  </p:clrMapOvr>
  <p:transition spd="slow"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411760" y="836712"/>
            <a:ext cx="5472608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اجابة صحيحة , احسنت </a:t>
            </a:r>
            <a:endParaRPr lang="he-IL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916832"/>
            <a:ext cx="4482033" cy="282624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724022"/>
            <a:ext cx="4482033" cy="2826246"/>
          </a:xfrm>
          <a:prstGeom prst="rect">
            <a:avLst/>
          </a:prstGeom>
        </p:spPr>
      </p:pic>
      <p:pic>
        <p:nvPicPr>
          <p:cNvPr id="5" name="תמונה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23" y="4745580"/>
            <a:ext cx="1580952" cy="148571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62" y="4050069"/>
            <a:ext cx="23050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043608" y="620688"/>
            <a:ext cx="6552728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اجابة خاطئة , حاول مرةً أُخرى .</a:t>
            </a:r>
            <a:endParaRPr lang="he-IL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תמונה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23" y="4509120"/>
            <a:ext cx="1580952" cy="148571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" y="2996952"/>
            <a:ext cx="1800200" cy="117157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24945"/>
            <a:ext cx="3127995" cy="28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0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76866" y="565642"/>
            <a:ext cx="6798734" cy="808006"/>
          </a:xfrm>
        </p:spPr>
        <p:txBody>
          <a:bodyPr>
            <a:normAutofit/>
          </a:bodyPr>
          <a:lstStyle/>
          <a:p>
            <a:r>
              <a:rPr lang="ar-JO" dirty="0" smtClean="0"/>
              <a:t>اسماء الاشارة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ar-JO" dirty="0" smtClean="0"/>
              <a:t>    </a:t>
            </a:r>
            <a:r>
              <a:rPr lang="ar-JO" sz="5400" dirty="0" smtClean="0"/>
              <a:t>هذا                 </a:t>
            </a:r>
            <a:r>
              <a:rPr lang="ar-SA" sz="5400" dirty="0" smtClean="0"/>
              <a:t>هذه</a:t>
            </a:r>
            <a:endParaRPr lang="ar-JO" dirty="0"/>
          </a:p>
          <a:p>
            <a:endParaRPr lang="ar-JO" dirty="0" smtClean="0"/>
          </a:p>
          <a:p>
            <a:endParaRPr lang="ar-JO" dirty="0"/>
          </a:p>
          <a:p>
            <a:endParaRPr lang="ar-JO" dirty="0" smtClean="0"/>
          </a:p>
          <a:p>
            <a:pPr marL="0" indent="0">
              <a:buNone/>
            </a:pPr>
            <a:r>
              <a:rPr lang="ar-JO" dirty="0" smtClean="0"/>
              <a:t>     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48" y="3503488"/>
            <a:ext cx="1514475" cy="1720974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>
            <a:off x="7956376" y="221078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>
            <a:off x="3347864" y="1988840"/>
            <a:ext cx="864096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תמונה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05065"/>
            <a:ext cx="1423218" cy="1622648"/>
          </a:xfrm>
          <a:prstGeom prst="rect">
            <a:avLst/>
          </a:prstGeom>
        </p:spPr>
      </p:pic>
      <p:cxnSp>
        <p:nvCxnSpPr>
          <p:cNvPr id="14" name="מחבר חץ ישר 13"/>
          <p:cNvCxnSpPr/>
          <p:nvPr/>
        </p:nvCxnSpPr>
        <p:spPr>
          <a:xfrm flipH="1">
            <a:off x="1907704" y="1988840"/>
            <a:ext cx="1440160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תמונה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6" y="4005065"/>
            <a:ext cx="1449512" cy="128396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28" y="5212238"/>
            <a:ext cx="1449512" cy="1283965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64" y="5224462"/>
            <a:ext cx="1449512" cy="128396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28" y="3940497"/>
            <a:ext cx="1449512" cy="12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7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shred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hlinkClick r:id="rId2" action="ppaction://hlinksldjump"/>
          </p:cNvPr>
          <p:cNvSpPr/>
          <p:nvPr/>
        </p:nvSpPr>
        <p:spPr>
          <a:xfrm>
            <a:off x="1564670" y="405196"/>
            <a:ext cx="6120680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JO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______ رجلان نشيطان .</a:t>
            </a:r>
            <a:endParaRPr lang="he-IL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6550609" y="4250885"/>
            <a:ext cx="2376264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6000" b="1" spc="50" dirty="0" smtClean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>
                  <a:snd r:embed="rId3" name="push.wav"/>
                </a:hlinkClick>
              </a:rPr>
              <a:t>هؤلاء</a:t>
            </a:r>
            <a:endParaRPr lang="he-IL" sz="6000" b="1" spc="50" dirty="0">
              <a:ln w="11430"/>
              <a:solidFill>
                <a:schemeClr val="accent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359532" y="4186673"/>
            <a:ext cx="2376264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6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action="ppaction://hlinksldjump">
                  <a:snd r:embed="rId5" name="applause.wav"/>
                </a:hlinkClick>
              </a:rPr>
              <a:t>هذان</a:t>
            </a:r>
            <a:r>
              <a:rPr lang="ar-JO" sz="6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action="ppaction://hlinksldjump"/>
              </a:rPr>
              <a:t> </a:t>
            </a:r>
            <a:endParaRPr lang="he-IL" sz="6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אליפסה 4"/>
          <p:cNvSpPr/>
          <p:nvPr/>
        </p:nvSpPr>
        <p:spPr>
          <a:xfrm>
            <a:off x="3563888" y="4244528"/>
            <a:ext cx="2376264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>
                  <a:snd r:embed="rId3" name="push.wav"/>
                </a:hlinkClick>
              </a:rPr>
              <a:t>هاتان</a:t>
            </a:r>
            <a:endParaRPr lang="he-IL" sz="6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91" y="1556792"/>
            <a:ext cx="1285875" cy="93345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285875" cy="93345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6" y="-62061"/>
            <a:ext cx="1285875" cy="93345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03" y="1599428"/>
            <a:ext cx="12858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40075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482033" cy="2826246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2411760" y="836712"/>
            <a:ext cx="5472608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اجابة صحيحة , احسنت </a:t>
            </a:r>
            <a:endParaRPr lang="he-IL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74" y="1916832"/>
            <a:ext cx="4482033" cy="282624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62" y="4050069"/>
            <a:ext cx="2305050" cy="2181225"/>
          </a:xfrm>
          <a:prstGeom prst="rect">
            <a:avLst/>
          </a:prstGeom>
        </p:spPr>
      </p:pic>
      <p:pic>
        <p:nvPicPr>
          <p:cNvPr id="8" name="תמונה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23" y="4745580"/>
            <a:ext cx="1580952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10875"/>
      </p:ext>
    </p:extLst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25144"/>
            <a:ext cx="1580952" cy="148571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57974"/>
            <a:ext cx="3127995" cy="280920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57974"/>
            <a:ext cx="1800200" cy="1171575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1043608" y="620688"/>
            <a:ext cx="6552728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اجابة خاطئة , حاول مرةً أُخرى .</a:t>
            </a:r>
            <a:endParaRPr lang="he-IL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95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flip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1564670" y="405196"/>
            <a:ext cx="6120680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JO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____ نساء نشيطات .</a:t>
            </a:r>
            <a:endParaRPr lang="he-IL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6550609" y="4250885"/>
            <a:ext cx="2376264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6000" b="1" spc="50" dirty="0" smtClean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>
                  <a:snd r:embed="rId3" name="applause.wav"/>
                </a:hlinkClick>
              </a:rPr>
              <a:t>هؤلاء</a:t>
            </a:r>
            <a:endParaRPr lang="he-IL" sz="6000" b="1" spc="50" dirty="0">
              <a:ln w="11430"/>
              <a:solidFill>
                <a:schemeClr val="accent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אליפסה 4"/>
          <p:cNvSpPr/>
          <p:nvPr/>
        </p:nvSpPr>
        <p:spPr>
          <a:xfrm>
            <a:off x="1186632" y="4149080"/>
            <a:ext cx="2376264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6000" b="1" spc="50" dirty="0" smtClean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action="ppaction://hlinksldjump">
                  <a:snd r:embed="rId5" name="push.wav"/>
                </a:hlinkClick>
              </a:rPr>
              <a:t>هذه</a:t>
            </a:r>
            <a:endParaRPr lang="he-IL" sz="6000" b="1" spc="50" dirty="0">
              <a:ln w="11430"/>
              <a:solidFill>
                <a:schemeClr val="accent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אליפסה 5"/>
          <p:cNvSpPr/>
          <p:nvPr/>
        </p:nvSpPr>
        <p:spPr>
          <a:xfrm>
            <a:off x="3923928" y="4250885"/>
            <a:ext cx="2376264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6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action="ppaction://hlinksldjump">
                  <a:snd r:embed="rId5" name="push.wav"/>
                </a:hlinkClick>
              </a:rPr>
              <a:t>هاتان</a:t>
            </a:r>
            <a:endParaRPr lang="he-IL" sz="6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01392"/>
            <a:ext cx="857250" cy="109537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35" y="2767678"/>
            <a:ext cx="857250" cy="109537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14" y="1585699"/>
            <a:ext cx="857250" cy="109537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116" y="836712"/>
            <a:ext cx="857250" cy="109537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141" y="2767678"/>
            <a:ext cx="8572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0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411760" y="836712"/>
            <a:ext cx="5472608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اجابة صحيحة , احسنت </a:t>
            </a:r>
            <a:endParaRPr lang="he-IL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74" y="1916832"/>
            <a:ext cx="4482033" cy="282624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72" y="1700808"/>
            <a:ext cx="4482033" cy="282624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62" y="4050069"/>
            <a:ext cx="2305050" cy="2181225"/>
          </a:xfrm>
          <a:prstGeom prst="rect">
            <a:avLst/>
          </a:prstGeom>
        </p:spPr>
      </p:pic>
      <p:pic>
        <p:nvPicPr>
          <p:cNvPr id="6" name="תמונה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23" y="4745580"/>
            <a:ext cx="1580952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043608" y="620688"/>
            <a:ext cx="6552728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اجابة خاطئة , حاول مرةً أُخرى .</a:t>
            </a:r>
            <a:endParaRPr lang="he-IL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24945"/>
            <a:ext cx="3127995" cy="2809208"/>
          </a:xfrm>
          <a:prstGeom prst="rect">
            <a:avLst/>
          </a:prstGeom>
        </p:spPr>
      </p:pic>
      <p:pic>
        <p:nvPicPr>
          <p:cNvPr id="4" name="תמונה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23" y="4745580"/>
            <a:ext cx="1580952" cy="148571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57974"/>
            <a:ext cx="18002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0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2656"/>
            <a:ext cx="792088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17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2753"/>
            <a:ext cx="6840760" cy="562707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9" y="908720"/>
            <a:ext cx="3937620" cy="210158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80" y="1412776"/>
            <a:ext cx="3937620" cy="210158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09" y="1180930"/>
            <a:ext cx="3937620" cy="210158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21088"/>
            <a:ext cx="3937620" cy="21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اكتب اسم الاشارة المناسب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JO" dirty="0" smtClean="0"/>
              <a:t>___</a:t>
            </a:r>
            <a:r>
              <a:rPr lang="ar-SA" dirty="0" smtClean="0"/>
              <a:t>هذا </a:t>
            </a:r>
            <a:r>
              <a:rPr lang="ar-JO" dirty="0" smtClean="0"/>
              <a:t>__ </a:t>
            </a:r>
            <a:r>
              <a:rPr lang="ar-JO" dirty="0" smtClean="0">
                <a:solidFill>
                  <a:schemeClr val="accent6"/>
                </a:solidFill>
              </a:rPr>
              <a:t>وَلَدٌ</a:t>
            </a:r>
            <a:r>
              <a:rPr lang="ar-JO" dirty="0" smtClean="0"/>
              <a:t> جَميلٌ .</a:t>
            </a:r>
          </a:p>
          <a:p>
            <a:endParaRPr lang="ar-JO" dirty="0"/>
          </a:p>
          <a:p>
            <a:r>
              <a:rPr lang="ar-JO" dirty="0" smtClean="0"/>
              <a:t>____</a:t>
            </a:r>
            <a:r>
              <a:rPr lang="ar-SA" dirty="0" smtClean="0"/>
              <a:t>هذا </a:t>
            </a:r>
            <a:r>
              <a:rPr lang="ar-JO" dirty="0" smtClean="0"/>
              <a:t>_ </a:t>
            </a:r>
            <a:r>
              <a:rPr lang="ar-JO" dirty="0" smtClean="0">
                <a:solidFill>
                  <a:schemeClr val="accent4"/>
                </a:solidFill>
              </a:rPr>
              <a:t>صَفٌّ</a:t>
            </a:r>
            <a:r>
              <a:rPr lang="ar-JO" dirty="0" smtClean="0"/>
              <a:t> كَبيرٌ .               </a:t>
            </a:r>
          </a:p>
          <a:p>
            <a:endParaRPr lang="ar-JO" dirty="0"/>
          </a:p>
          <a:p>
            <a:r>
              <a:rPr lang="ar-JO" dirty="0" smtClean="0"/>
              <a:t>____</a:t>
            </a:r>
            <a:r>
              <a:rPr lang="ar-SA" dirty="0" smtClean="0"/>
              <a:t>هذه</a:t>
            </a:r>
            <a:r>
              <a:rPr lang="ar-JO" dirty="0" smtClean="0"/>
              <a:t>_  </a:t>
            </a:r>
            <a:r>
              <a:rPr lang="ar-JO" dirty="0" smtClean="0">
                <a:solidFill>
                  <a:schemeClr val="accent5">
                    <a:lumMod val="75000"/>
                  </a:schemeClr>
                </a:solidFill>
              </a:rPr>
              <a:t>طِفلَةٌ </a:t>
            </a:r>
            <a:r>
              <a:rPr lang="ar-JO" dirty="0" smtClean="0"/>
              <a:t>صَغيرَةٌ .</a:t>
            </a:r>
          </a:p>
          <a:p>
            <a:endParaRPr lang="ar-JO" dirty="0"/>
          </a:p>
          <a:p>
            <a:r>
              <a:rPr lang="ar-JO" dirty="0" smtClean="0"/>
              <a:t>___</a:t>
            </a:r>
            <a:r>
              <a:rPr lang="ar-SA" dirty="0" smtClean="0"/>
              <a:t>هذه </a:t>
            </a:r>
            <a:r>
              <a:rPr lang="ar-JO" dirty="0" smtClean="0"/>
              <a:t>__</a:t>
            </a:r>
            <a:r>
              <a:rPr lang="ar-JO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ar-JO" dirty="0" smtClean="0">
                <a:solidFill>
                  <a:schemeClr val="accent2"/>
                </a:solidFill>
              </a:rPr>
              <a:t>وَرَقَةٌ</a:t>
            </a:r>
            <a:r>
              <a:rPr lang="ar-JO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ar-JO" dirty="0" smtClean="0"/>
              <a:t>نَظيفَةٌ .</a:t>
            </a:r>
          </a:p>
        </p:txBody>
      </p:sp>
      <p:sp>
        <p:nvSpPr>
          <p:cNvPr id="6" name="אליפסה 5"/>
          <p:cNvSpPr/>
          <p:nvPr/>
        </p:nvSpPr>
        <p:spPr>
          <a:xfrm>
            <a:off x="1187624" y="2564904"/>
            <a:ext cx="3292011" cy="2376264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6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هذا   هذه</a:t>
            </a:r>
            <a:endParaRPr lang="he-IL" sz="60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30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92696"/>
            <a:ext cx="525658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5400" dirty="0" smtClean="0">
                <a:solidFill>
                  <a:schemeClr val="accent2"/>
                </a:solidFill>
              </a:rPr>
              <a:t>اسماء الاشارة </a:t>
            </a:r>
            <a:endParaRPr lang="he-IL" sz="5400" dirty="0">
              <a:solidFill>
                <a:schemeClr val="accent2"/>
              </a:solidFill>
            </a:endParaRPr>
          </a:p>
        </p:txBody>
      </p:sp>
      <p:sp>
        <p:nvSpPr>
          <p:cNvPr id="3" name="מלבן מעוגל 2"/>
          <p:cNvSpPr/>
          <p:nvPr/>
        </p:nvSpPr>
        <p:spPr>
          <a:xfrm>
            <a:off x="6660232" y="1952836"/>
            <a:ext cx="1872208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3600" dirty="0" smtClean="0"/>
              <a:t>  هذان </a:t>
            </a:r>
            <a:endParaRPr lang="he-IL" sz="3600" dirty="0"/>
          </a:p>
        </p:txBody>
      </p:sp>
      <p:cxnSp>
        <p:nvCxnSpPr>
          <p:cNvPr id="6" name="מחבר חץ ישר 5"/>
          <p:cNvCxnSpPr/>
          <p:nvPr/>
        </p:nvCxnSpPr>
        <p:spPr>
          <a:xfrm flipH="1">
            <a:off x="4535996" y="2420888"/>
            <a:ext cx="212423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8433"/>
            <a:ext cx="1514475" cy="172097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58" y="1872253"/>
            <a:ext cx="1514475" cy="1720974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6668184" y="4578773"/>
            <a:ext cx="1872208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3600" dirty="0" smtClean="0">
                <a:solidFill>
                  <a:schemeClr val="accent1"/>
                </a:solidFill>
              </a:rPr>
              <a:t>هاتان </a:t>
            </a:r>
            <a:endParaRPr lang="he-IL" sz="3600" dirty="0">
              <a:solidFill>
                <a:schemeClr val="accent1"/>
              </a:solidFill>
            </a:endParaRPr>
          </a:p>
        </p:txBody>
      </p:sp>
      <p:cxnSp>
        <p:nvCxnSpPr>
          <p:cNvPr id="11" name="מחבר חץ ישר 10"/>
          <p:cNvCxnSpPr>
            <a:stCxn id="9" idx="1"/>
          </p:cNvCxnSpPr>
          <p:nvPr/>
        </p:nvCxnSpPr>
        <p:spPr>
          <a:xfrm flipH="1">
            <a:off x="4844778" y="5118833"/>
            <a:ext cx="1823406" cy="2543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תמונה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77" y="4617132"/>
            <a:ext cx="919163" cy="151216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495" y="4617132"/>
            <a:ext cx="1214513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3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r">
              <a:spcBef>
                <a:spcPct val="20000"/>
              </a:spcBef>
              <a:buFont typeface="Arial" pitchFamily="34" charset="0"/>
              <a:buChar char="•"/>
            </a:pPr>
            <a:r>
              <a:rPr lang="ar-JO" sz="3200" dirty="0" smtClean="0">
                <a:latin typeface="+mn-lt"/>
                <a:ea typeface="+mn-ea"/>
                <a:cs typeface="+mn-cs"/>
              </a:rPr>
              <a:t>اكتب اسم الاشارة المناسب </a:t>
            </a:r>
            <a:endParaRPr lang="he-IL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ar-JO" b="1" dirty="0"/>
              <a:t>_____ </a:t>
            </a:r>
            <a:r>
              <a:rPr lang="ar-JO" b="1" dirty="0">
                <a:solidFill>
                  <a:schemeClr val="tx2"/>
                </a:solidFill>
              </a:rPr>
              <a:t>ز</a:t>
            </a:r>
            <a:r>
              <a:rPr lang="ar-JO" b="1" dirty="0">
                <a:solidFill>
                  <a:srgbClr val="C00000"/>
                </a:solidFill>
              </a:rPr>
              <a:t>َهرَتانِ </a:t>
            </a:r>
            <a:r>
              <a:rPr lang="ar-JO" b="1" dirty="0"/>
              <a:t>جَميلَتانِ .</a:t>
            </a:r>
          </a:p>
          <a:p>
            <a:endParaRPr lang="ar-JO" b="1" dirty="0"/>
          </a:p>
          <a:p>
            <a:r>
              <a:rPr lang="ar-JO" b="1" dirty="0" smtClean="0"/>
              <a:t>_____ </a:t>
            </a:r>
            <a:r>
              <a:rPr lang="ar-JO" b="1" dirty="0" smtClean="0">
                <a:solidFill>
                  <a:schemeClr val="tx2"/>
                </a:solidFill>
              </a:rPr>
              <a:t>طَفلان</a:t>
            </a:r>
            <a:r>
              <a:rPr lang="ar-JO" b="1" dirty="0" smtClean="0"/>
              <a:t>ِ صَغيرانِ .</a:t>
            </a:r>
          </a:p>
          <a:p>
            <a:endParaRPr lang="ar-JO" b="1" dirty="0"/>
          </a:p>
          <a:p>
            <a:r>
              <a:rPr lang="ar-JO" b="1" dirty="0" smtClean="0"/>
              <a:t>_____ </a:t>
            </a:r>
            <a:r>
              <a:rPr lang="ar-JO" b="1" dirty="0" smtClean="0">
                <a:solidFill>
                  <a:srgbClr val="7030A0"/>
                </a:solidFill>
              </a:rPr>
              <a:t>كِتابانِ</a:t>
            </a:r>
            <a:r>
              <a:rPr lang="ar-JO" b="1" dirty="0" smtClean="0"/>
              <a:t> مُفيدانِ .</a:t>
            </a:r>
          </a:p>
          <a:p>
            <a:endParaRPr lang="ar-JO" b="1" dirty="0"/>
          </a:p>
          <a:p>
            <a:r>
              <a:rPr lang="ar-JO" b="1" dirty="0" smtClean="0"/>
              <a:t>_____ </a:t>
            </a:r>
            <a:r>
              <a:rPr lang="ar-JO" b="1" dirty="0" smtClean="0">
                <a:solidFill>
                  <a:srgbClr val="C00000"/>
                </a:solidFill>
              </a:rPr>
              <a:t>مَدرَسَتانِ</a:t>
            </a:r>
            <a:r>
              <a:rPr lang="ar-JO" b="1" dirty="0" smtClean="0"/>
              <a:t>  نَظيفَتانِ .</a:t>
            </a:r>
            <a:endParaRPr lang="he-IL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379752"/>
            <a:ext cx="316835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5400" dirty="0" smtClean="0"/>
              <a:t>هاتان          هذان</a:t>
            </a:r>
            <a:endParaRPr lang="he-IL" sz="5400" dirty="0"/>
          </a:p>
        </p:txBody>
      </p:sp>
    </p:spTree>
    <p:extLst>
      <p:ext uri="{BB962C8B-B14F-4D97-AF65-F5344CB8AC3E}">
        <p14:creationId xmlns:p14="http://schemas.microsoft.com/office/powerpoint/2010/main" val="26885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هؤلاء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e-IL" dirty="0"/>
          </a:p>
        </p:txBody>
      </p:sp>
      <p:sp>
        <p:nvSpPr>
          <p:cNvPr id="4" name="מלבן מעוגל 3"/>
          <p:cNvSpPr/>
          <p:nvPr/>
        </p:nvSpPr>
        <p:spPr>
          <a:xfrm>
            <a:off x="4926834" y="1988840"/>
            <a:ext cx="3168352" cy="2016224"/>
          </a:xfrm>
          <a:prstGeom prst="roundRect">
            <a:avLst>
              <a:gd name="adj" fmla="val 145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4800" dirty="0" smtClean="0">
                <a:solidFill>
                  <a:schemeClr val="accent2"/>
                </a:solidFill>
              </a:rPr>
              <a:t>هؤلاء </a:t>
            </a:r>
            <a:endParaRPr lang="he-IL" sz="4800" dirty="0">
              <a:solidFill>
                <a:schemeClr val="accent2"/>
              </a:solidFill>
            </a:endParaRPr>
          </a:p>
        </p:txBody>
      </p:sp>
      <p:cxnSp>
        <p:nvCxnSpPr>
          <p:cNvPr id="6" name="מחבר חץ ישר 5"/>
          <p:cNvCxnSpPr/>
          <p:nvPr/>
        </p:nvCxnSpPr>
        <p:spPr>
          <a:xfrm flipH="1">
            <a:off x="2627784" y="2708920"/>
            <a:ext cx="229905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מלבן מעוגל 6"/>
          <p:cNvSpPr/>
          <p:nvPr/>
        </p:nvSpPr>
        <p:spPr>
          <a:xfrm>
            <a:off x="467544" y="2348880"/>
            <a:ext cx="1944216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2400" dirty="0" smtClean="0"/>
              <a:t>جمع ( المذكر )</a:t>
            </a:r>
            <a:endParaRPr lang="he-IL" sz="2400" dirty="0"/>
          </a:p>
        </p:txBody>
      </p:sp>
      <p:cxnSp>
        <p:nvCxnSpPr>
          <p:cNvPr id="9" name="מחבר חץ ישר 8"/>
          <p:cNvCxnSpPr/>
          <p:nvPr/>
        </p:nvCxnSpPr>
        <p:spPr>
          <a:xfrm flipH="1">
            <a:off x="3203848" y="3717032"/>
            <a:ext cx="172298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אליפסה 9"/>
          <p:cNvSpPr/>
          <p:nvPr/>
        </p:nvSpPr>
        <p:spPr>
          <a:xfrm>
            <a:off x="683568" y="4437112"/>
            <a:ext cx="2520280" cy="10801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2400" dirty="0" smtClean="0"/>
              <a:t>جمع ( المؤنث )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33058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26" y="2198534"/>
            <a:ext cx="1514475" cy="172097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29" y="499579"/>
            <a:ext cx="1514475" cy="172097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99579"/>
            <a:ext cx="1514475" cy="1720974"/>
          </a:xfrm>
          <a:prstGeom prst="rect">
            <a:avLst/>
          </a:prstGeom>
        </p:spPr>
      </p:pic>
      <p:sp>
        <p:nvSpPr>
          <p:cNvPr id="7" name="אליפסה 6"/>
          <p:cNvSpPr/>
          <p:nvPr/>
        </p:nvSpPr>
        <p:spPr>
          <a:xfrm>
            <a:off x="2878471" y="1647855"/>
            <a:ext cx="172819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dirty="0" smtClean="0">
                <a:solidFill>
                  <a:srgbClr val="C00000"/>
                </a:solidFill>
              </a:rPr>
              <a:t>هؤلاء</a:t>
            </a:r>
            <a:endParaRPr lang="he-IL" sz="4000" dirty="0">
              <a:solidFill>
                <a:srgbClr val="C00000"/>
              </a:solidFill>
            </a:endParaRPr>
          </a:p>
        </p:txBody>
      </p:sp>
      <p:cxnSp>
        <p:nvCxnSpPr>
          <p:cNvPr id="9" name="מחבר חץ ישר 8"/>
          <p:cNvCxnSpPr/>
          <p:nvPr/>
        </p:nvCxnSpPr>
        <p:spPr>
          <a:xfrm>
            <a:off x="4606663" y="2220553"/>
            <a:ext cx="1261481" cy="3443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 flipH="1">
            <a:off x="1619672" y="1926873"/>
            <a:ext cx="1427962" cy="7820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תמונה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97" y="2852936"/>
            <a:ext cx="1279203" cy="1512168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28" y="4521522"/>
            <a:ext cx="1113950" cy="1427758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62150"/>
            <a:ext cx="1135187" cy="140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JO" dirty="0" smtClean="0"/>
              <a:t>اكتب اسم الاشارة المناسب </a:t>
            </a:r>
            <a:br>
              <a:rPr lang="ar-JO" dirty="0" smtClean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JO" b="1" dirty="0" smtClean="0"/>
              <a:t>____</a:t>
            </a:r>
            <a:r>
              <a:rPr lang="ar-JO" b="1" dirty="0" smtClean="0">
                <a:solidFill>
                  <a:srgbClr val="C00000"/>
                </a:solidFill>
              </a:rPr>
              <a:t> بنات  </a:t>
            </a:r>
            <a:r>
              <a:rPr lang="ar-JO" b="1" dirty="0" smtClean="0"/>
              <a:t>جَميلات .</a:t>
            </a:r>
          </a:p>
          <a:p>
            <a:endParaRPr lang="ar-JO" b="1" dirty="0"/>
          </a:p>
          <a:p>
            <a:r>
              <a:rPr lang="ar-JO" b="1" dirty="0" smtClean="0"/>
              <a:t>____</a:t>
            </a:r>
            <a:r>
              <a:rPr lang="ar-JO" b="1" dirty="0" smtClean="0">
                <a:solidFill>
                  <a:srgbClr val="C00000"/>
                </a:solidFill>
              </a:rPr>
              <a:t> </a:t>
            </a:r>
            <a:r>
              <a:rPr lang="ar-JO" b="1" dirty="0">
                <a:solidFill>
                  <a:srgbClr val="C00000"/>
                </a:solidFill>
              </a:rPr>
              <a:t> </a:t>
            </a:r>
            <a:r>
              <a:rPr lang="ar-JO" b="1" dirty="0" smtClean="0">
                <a:solidFill>
                  <a:srgbClr val="C00000"/>
                </a:solidFill>
              </a:rPr>
              <a:t>أَطفالٌ </a:t>
            </a:r>
            <a:r>
              <a:rPr lang="ar-JO" b="1" dirty="0" smtClean="0"/>
              <a:t>صِغارٌ.</a:t>
            </a:r>
          </a:p>
          <a:p>
            <a:endParaRPr lang="ar-JO" b="1" dirty="0"/>
          </a:p>
          <a:p>
            <a:r>
              <a:rPr lang="ar-JO" b="1" dirty="0" smtClean="0"/>
              <a:t>____ </a:t>
            </a:r>
            <a:r>
              <a:rPr lang="ar-JO" b="1" dirty="0" smtClean="0">
                <a:solidFill>
                  <a:srgbClr val="C00000"/>
                </a:solidFill>
              </a:rPr>
              <a:t>نِساءٌ</a:t>
            </a:r>
            <a:r>
              <a:rPr lang="ar-JO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JO" b="1" dirty="0" smtClean="0"/>
              <a:t>نَشيطاتٌ .</a:t>
            </a:r>
          </a:p>
          <a:p>
            <a:endParaRPr lang="ar-JO" b="1" dirty="0"/>
          </a:p>
          <a:p>
            <a:r>
              <a:rPr lang="ar-JO" b="1" dirty="0" smtClean="0"/>
              <a:t>_____</a:t>
            </a:r>
            <a:r>
              <a:rPr lang="ar-JO" b="1" dirty="0" smtClean="0">
                <a:solidFill>
                  <a:srgbClr val="7030A0"/>
                </a:solidFill>
              </a:rPr>
              <a:t> </a:t>
            </a:r>
            <a:r>
              <a:rPr lang="ar-JO" b="1" dirty="0" smtClean="0">
                <a:solidFill>
                  <a:srgbClr val="C00000"/>
                </a:solidFill>
              </a:rPr>
              <a:t>رِجالٌ </a:t>
            </a:r>
            <a:r>
              <a:rPr lang="ar-JO" b="1" dirty="0" smtClean="0"/>
              <a:t>مُهَذَبون .</a:t>
            </a:r>
          </a:p>
        </p:txBody>
      </p:sp>
      <p:sp>
        <p:nvSpPr>
          <p:cNvPr id="4" name="מלבן 3"/>
          <p:cNvSpPr/>
          <p:nvPr/>
        </p:nvSpPr>
        <p:spPr>
          <a:xfrm>
            <a:off x="1547664" y="1988840"/>
            <a:ext cx="1872208" cy="2592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4800" dirty="0" smtClean="0">
                <a:solidFill>
                  <a:schemeClr val="accent4"/>
                </a:solidFill>
              </a:rPr>
              <a:t>هؤلاء </a:t>
            </a:r>
            <a:endParaRPr lang="he-IL" sz="4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5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bLu4THi1ps?version=3&amp;hl=iw_IL&amp;rel=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6632"/>
            <a:ext cx="914400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506</TotalTime>
  <Words>206</Words>
  <Application>Microsoft Office PowerPoint</Application>
  <PresentationFormat>‫הצגה על המסך (4:3)</PresentationFormat>
  <Paragraphs>78</Paragraphs>
  <Slides>27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1" baseType="lpstr">
      <vt:lpstr>Arial</vt:lpstr>
      <vt:lpstr>Garamond</vt:lpstr>
      <vt:lpstr>Times New Roman</vt:lpstr>
      <vt:lpstr>אורגני</vt:lpstr>
      <vt:lpstr>          اسماء الاشارة </vt:lpstr>
      <vt:lpstr>اسماء الاشارة </vt:lpstr>
      <vt:lpstr>اكتب اسم الاشارة المناسب </vt:lpstr>
      <vt:lpstr>מצגת של PowerPoint‏</vt:lpstr>
      <vt:lpstr>اكتب اسم الاشارة المناسب </vt:lpstr>
      <vt:lpstr>هؤلاء </vt:lpstr>
      <vt:lpstr>מצגת של PowerPoint‏</vt:lpstr>
      <vt:lpstr>اكتب اسم الاشارة المناسب 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اسماء الاشارة</dc:title>
  <dc:creator>teacher</dc:creator>
  <cp:lastModifiedBy>PC</cp:lastModifiedBy>
  <cp:revision>38</cp:revision>
  <dcterms:created xsi:type="dcterms:W3CDTF">2011-10-19T14:35:19Z</dcterms:created>
  <dcterms:modified xsi:type="dcterms:W3CDTF">2020-10-21T08:34:25Z</dcterms:modified>
</cp:coreProperties>
</file>