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D9D90B0-DDE0-4269-B7E1-8D7C779DCA41}" type="datetimeFigureOut">
              <a:rPr lang="ar-SA" smtClean="0"/>
              <a:t>02/04/1442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43638C-EF82-4976-B88C-D773820797D3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692696"/>
            <a:ext cx="8458200" cy="914400"/>
          </a:xfrm>
        </p:spPr>
        <p:txBody>
          <a:bodyPr/>
          <a:lstStyle/>
          <a:p>
            <a:pPr algn="ctr"/>
            <a:r>
              <a:rPr lang="en-US" b="1" dirty="0" smtClean="0">
                <a:latin typeface="Comic Sans MS" pitchFamily="66" charset="0"/>
                <a:cs typeface="Bold Italic Art" pitchFamily="2" charset="-78"/>
              </a:rPr>
              <a:t>Abo </a:t>
            </a:r>
            <a:r>
              <a:rPr lang="en-US" b="1" dirty="0" err="1" smtClean="0">
                <a:latin typeface="Comic Sans MS" pitchFamily="66" charset="0"/>
                <a:cs typeface="Bold Italic Art" pitchFamily="2" charset="-78"/>
              </a:rPr>
              <a:t>Obaida</a:t>
            </a:r>
            <a:r>
              <a:rPr lang="en-US" b="1" dirty="0" smtClean="0">
                <a:latin typeface="Comic Sans MS" pitchFamily="66" charset="0"/>
                <a:cs typeface="Bold Italic Art" pitchFamily="2" charset="-78"/>
              </a:rPr>
              <a:t> School</a:t>
            </a:r>
            <a:endParaRPr lang="ar-SA" b="1" dirty="0">
              <a:latin typeface="Comic Sans MS" pitchFamily="66" charset="0"/>
              <a:cs typeface="Bold Italic Art" pitchFamily="2" charset="-78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115616" y="2420888"/>
            <a:ext cx="720080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Comic Sans MS" pitchFamily="66" charset="0"/>
              </a:rPr>
              <a:t>There is/ There </a:t>
            </a:r>
            <a:endParaRPr lang="ar-SA" sz="60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rtl="0"/>
            <a:r>
              <a:rPr lang="en-US" sz="60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US" sz="6000" dirty="0" smtClean="0">
                <a:solidFill>
                  <a:srgbClr val="FF0000"/>
                </a:solidFill>
                <a:latin typeface="Comic Sans MS" pitchFamily="66" charset="0"/>
              </a:rPr>
              <a:t>re</a:t>
            </a:r>
          </a:p>
          <a:p>
            <a:pPr algn="ctr" rtl="0"/>
            <a:r>
              <a:rPr lang="ar-SA" sz="6000" dirty="0" smtClean="0">
                <a:solidFill>
                  <a:srgbClr val="FF0000"/>
                </a:solidFill>
                <a:latin typeface="Comic Sans MS" pitchFamily="66" charset="0"/>
              </a:rPr>
              <a:t>يوجد\هنالك</a:t>
            </a:r>
            <a:endParaRPr lang="ar-SA" sz="6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25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458200" cy="1872208"/>
          </a:xfrm>
        </p:spPr>
        <p:txBody>
          <a:bodyPr>
            <a:noAutofit/>
          </a:bodyPr>
          <a:lstStyle/>
          <a:p>
            <a:pPr algn="r" rtl="0"/>
            <a:endParaRPr lang="en-US" sz="2800" dirty="0" smtClean="0">
              <a:latin typeface="Comic Sans MS" pitchFamily="66" charset="0"/>
            </a:endParaRPr>
          </a:p>
          <a:p>
            <a:pPr algn="r" rtl="0"/>
            <a:endParaRPr lang="en-US" sz="2800" dirty="0">
              <a:latin typeface="Comic Sans MS" pitchFamily="66" charset="0"/>
            </a:endParaRPr>
          </a:p>
          <a:p>
            <a:pPr algn="r" rtl="0"/>
            <a:endParaRPr lang="en-US" sz="2800" dirty="0" smtClean="0">
              <a:latin typeface="Comic Sans MS" pitchFamily="66" charset="0"/>
            </a:endParaRPr>
          </a:p>
          <a:p>
            <a:pPr algn="ctr" rtl="0"/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There is: </a:t>
            </a:r>
          </a:p>
          <a:p>
            <a:pPr algn="r"/>
            <a:r>
              <a:rPr lang="ar-SA" sz="2800" dirty="0">
                <a:latin typeface="Comic Sans MS" pitchFamily="66" charset="0"/>
              </a:rPr>
              <a:t>نستعمل </a:t>
            </a:r>
            <a:r>
              <a:rPr lang="en-US" sz="2800" dirty="0">
                <a:latin typeface="Comic Sans MS" pitchFamily="66" charset="0"/>
              </a:rPr>
              <a:t>there is </a:t>
            </a:r>
            <a:r>
              <a:rPr lang="ar-SA" sz="2800" dirty="0" smtClean="0">
                <a:latin typeface="Comic Sans MS" pitchFamily="66" charset="0"/>
              </a:rPr>
              <a:t> عندما نريد ان نصف ماذا يوجد في صورة او منظر بشرط ان يكون الشيء </a:t>
            </a:r>
            <a:r>
              <a:rPr lang="ar-SA" sz="2800" dirty="0" smtClean="0">
                <a:solidFill>
                  <a:srgbClr val="FF0000"/>
                </a:solidFill>
                <a:latin typeface="Comic Sans MS" pitchFamily="66" charset="0"/>
              </a:rPr>
              <a:t>مفرد</a:t>
            </a:r>
            <a:r>
              <a:rPr lang="ar-SA" sz="2800" dirty="0" smtClean="0">
                <a:latin typeface="Comic Sans MS" pitchFamily="66" charset="0"/>
              </a:rPr>
              <a:t>.</a:t>
            </a:r>
          </a:p>
          <a:p>
            <a:pPr algn="r"/>
            <a:endParaRPr lang="ar-SA" sz="2800" dirty="0">
              <a:latin typeface="Comic Sans MS" pitchFamily="66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03648" y="2492896"/>
            <a:ext cx="6984776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4800" dirty="0" smtClean="0"/>
              <a:t>1. </a:t>
            </a:r>
            <a:r>
              <a:rPr lang="en-US" sz="4800" dirty="0" smtClean="0">
                <a:solidFill>
                  <a:srgbClr val="00B050"/>
                </a:solidFill>
              </a:rPr>
              <a:t>There is </a:t>
            </a:r>
            <a:r>
              <a:rPr lang="en-US" sz="4800" dirty="0" smtClean="0"/>
              <a:t>a bus.</a:t>
            </a:r>
          </a:p>
          <a:p>
            <a:pPr algn="l" rtl="0"/>
            <a:r>
              <a:rPr lang="en-US" sz="4800" dirty="0" smtClean="0"/>
              <a:t>2. </a:t>
            </a:r>
            <a:r>
              <a:rPr lang="en-US" sz="4800" dirty="0" smtClean="0">
                <a:solidFill>
                  <a:srgbClr val="00B050"/>
                </a:solidFill>
              </a:rPr>
              <a:t>There is </a:t>
            </a:r>
            <a:r>
              <a:rPr lang="en-US" sz="4800" dirty="0" smtClean="0"/>
              <a:t>an elephant.</a:t>
            </a:r>
          </a:p>
          <a:p>
            <a:pPr algn="l" rtl="0"/>
            <a:r>
              <a:rPr lang="en-US" sz="4800" dirty="0" smtClean="0"/>
              <a:t>3. </a:t>
            </a:r>
            <a:r>
              <a:rPr lang="en-US" sz="4800" dirty="0" smtClean="0">
                <a:solidFill>
                  <a:srgbClr val="00B050"/>
                </a:solidFill>
              </a:rPr>
              <a:t>There is </a:t>
            </a:r>
            <a:r>
              <a:rPr lang="en-US" sz="4800" dirty="0" smtClean="0"/>
              <a:t>a giraffe.</a:t>
            </a:r>
          </a:p>
          <a:p>
            <a:pPr algn="l" rtl="0"/>
            <a:r>
              <a:rPr lang="en-US" sz="4800" dirty="0" smtClean="0"/>
              <a:t>4. </a:t>
            </a:r>
            <a:r>
              <a:rPr lang="en-US" sz="4800" dirty="0" smtClean="0">
                <a:solidFill>
                  <a:srgbClr val="00B050"/>
                </a:solidFill>
              </a:rPr>
              <a:t>There is </a:t>
            </a:r>
            <a:r>
              <a:rPr lang="en-US" sz="4800" dirty="0" smtClean="0"/>
              <a:t>an umbrella.</a:t>
            </a:r>
          </a:p>
          <a:p>
            <a:pPr algn="l" rtl="0"/>
            <a:r>
              <a:rPr lang="en-US" sz="4800" dirty="0" smtClean="0"/>
              <a:t>5. </a:t>
            </a:r>
            <a:r>
              <a:rPr lang="en-US" sz="4800" dirty="0" smtClean="0">
                <a:solidFill>
                  <a:srgbClr val="00B050"/>
                </a:solidFill>
              </a:rPr>
              <a:t>There is </a:t>
            </a:r>
            <a:r>
              <a:rPr lang="en-US" sz="4800" dirty="0" smtClean="0"/>
              <a:t>a bear.</a:t>
            </a:r>
            <a:endParaRPr lang="ar-SA" sz="4800" dirty="0"/>
          </a:p>
        </p:txBody>
      </p:sp>
    </p:spTree>
    <p:extLst>
      <p:ext uri="{BB962C8B-B14F-4D97-AF65-F5344CB8AC3E}">
        <p14:creationId xmlns:p14="http://schemas.microsoft.com/office/powerpoint/2010/main" val="279864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424789" y="620688"/>
            <a:ext cx="65527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There are: </a:t>
            </a:r>
          </a:p>
          <a:p>
            <a:r>
              <a:rPr lang="ar-SA" sz="2800" dirty="0" smtClean="0">
                <a:latin typeface="Comic Sans MS" pitchFamily="66" charset="0"/>
              </a:rPr>
              <a:t>نستعمل </a:t>
            </a:r>
            <a:r>
              <a:rPr lang="en-US" sz="2800" dirty="0" smtClean="0">
                <a:latin typeface="Comic Sans MS" pitchFamily="66" charset="0"/>
              </a:rPr>
              <a:t>there are </a:t>
            </a:r>
            <a:r>
              <a:rPr lang="ar-SA" sz="2800" dirty="0" smtClean="0">
                <a:latin typeface="Comic Sans MS" pitchFamily="66" charset="0"/>
              </a:rPr>
              <a:t> عندما نريد ان نصف ماذا يوجد في صورة او منظر بشرط ان يكون الشيء </a:t>
            </a:r>
            <a:r>
              <a:rPr lang="ar-SA" sz="2800" dirty="0" smtClean="0">
                <a:solidFill>
                  <a:srgbClr val="FF0000"/>
                </a:solidFill>
                <a:latin typeface="Comic Sans MS" pitchFamily="66" charset="0"/>
              </a:rPr>
              <a:t>جمع</a:t>
            </a:r>
            <a:r>
              <a:rPr lang="ar-SA" sz="2800" dirty="0" smtClean="0">
                <a:latin typeface="Comic Sans MS" pitchFamily="66" charset="0"/>
              </a:rPr>
              <a:t>.</a:t>
            </a:r>
            <a:endParaRPr lang="ar-SA" sz="2800" dirty="0">
              <a:latin typeface="Comic Sans MS" pitchFamily="66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547664" y="2708920"/>
            <a:ext cx="6429853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4000" dirty="0" smtClean="0"/>
              <a:t>1.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four car</a:t>
            </a:r>
            <a:r>
              <a:rPr lang="en-US" sz="4000" dirty="0" smtClean="0">
                <a:solidFill>
                  <a:srgbClr val="0070C0"/>
                </a:solidFill>
              </a:rPr>
              <a:t>s</a:t>
            </a:r>
            <a:r>
              <a:rPr lang="en-US" sz="4000" dirty="0" smtClean="0"/>
              <a:t>.</a:t>
            </a:r>
          </a:p>
          <a:p>
            <a:pPr algn="l" rtl="0"/>
            <a:r>
              <a:rPr lang="en-US" sz="4000" dirty="0" smtClean="0"/>
              <a:t>2.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five tree</a:t>
            </a:r>
            <a:r>
              <a:rPr lang="en-US" sz="4000" dirty="0" smtClean="0">
                <a:solidFill>
                  <a:srgbClr val="0070C0"/>
                </a:solidFill>
              </a:rPr>
              <a:t>s</a:t>
            </a:r>
            <a:r>
              <a:rPr lang="en-US" sz="4000" dirty="0" smtClean="0"/>
              <a:t>.</a:t>
            </a:r>
          </a:p>
          <a:p>
            <a:pPr algn="l" rtl="0"/>
            <a:r>
              <a:rPr lang="en-US" sz="4000" dirty="0" smtClean="0"/>
              <a:t>3.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some monkey</a:t>
            </a:r>
            <a:r>
              <a:rPr lang="en-US" sz="4000" dirty="0" smtClean="0">
                <a:solidFill>
                  <a:srgbClr val="0070C0"/>
                </a:solidFill>
              </a:rPr>
              <a:t>s</a:t>
            </a:r>
            <a:r>
              <a:rPr lang="en-US" sz="4000" dirty="0" smtClean="0"/>
              <a:t>.</a:t>
            </a:r>
          </a:p>
          <a:p>
            <a:pPr algn="l" rtl="0"/>
            <a:r>
              <a:rPr lang="en-US" sz="4000" dirty="0" smtClean="0"/>
              <a:t>4.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three lion</a:t>
            </a:r>
            <a:r>
              <a:rPr lang="en-US" sz="4000" dirty="0" smtClean="0">
                <a:solidFill>
                  <a:srgbClr val="0070C0"/>
                </a:solidFill>
              </a:rPr>
              <a:t>s</a:t>
            </a:r>
            <a:r>
              <a:rPr lang="en-US" sz="4000" dirty="0" smtClean="0"/>
              <a:t>.</a:t>
            </a:r>
          </a:p>
          <a:p>
            <a:pPr algn="l" rtl="0"/>
            <a:r>
              <a:rPr lang="en-US" sz="4000" dirty="0" smtClean="0"/>
              <a:t>5.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some men.</a:t>
            </a:r>
          </a:p>
          <a:p>
            <a:pPr algn="l" rtl="0"/>
            <a:r>
              <a:rPr lang="en-US" sz="4000" dirty="0" smtClean="0"/>
              <a:t>6. </a:t>
            </a:r>
            <a:r>
              <a:rPr lang="en-US" sz="4000" dirty="0" smtClean="0">
                <a:solidFill>
                  <a:srgbClr val="0070C0"/>
                </a:solidFill>
              </a:rPr>
              <a:t>There are </a:t>
            </a:r>
            <a:r>
              <a:rPr lang="en-US" sz="4000" dirty="0" smtClean="0"/>
              <a:t>some children. </a:t>
            </a:r>
            <a:endParaRPr lang="ar-SA" sz="4000" dirty="0"/>
          </a:p>
        </p:txBody>
      </p:sp>
    </p:spTree>
    <p:extLst>
      <p:ext uri="{BB962C8B-B14F-4D97-AF65-F5344CB8AC3E}">
        <p14:creationId xmlns:p14="http://schemas.microsoft.com/office/powerpoint/2010/main" val="4232328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404664"/>
            <a:ext cx="4840002" cy="645333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8650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</TotalTime>
  <Words>130</Words>
  <Application>Microsoft Office PowerPoint</Application>
  <PresentationFormat>عرض على الشاشة (3:4)‏</PresentationFormat>
  <Paragraphs>22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رحلة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dania center</dc:creator>
  <cp:lastModifiedBy>dania center</cp:lastModifiedBy>
  <cp:revision>7</cp:revision>
  <dcterms:created xsi:type="dcterms:W3CDTF">2020-11-17T17:09:08Z</dcterms:created>
  <dcterms:modified xsi:type="dcterms:W3CDTF">2020-11-17T17:46:12Z</dcterms:modified>
</cp:coreProperties>
</file>