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98" r:id="rId8"/>
    <p:sldId id="261" r:id="rId9"/>
    <p:sldId id="262" r:id="rId10"/>
    <p:sldId id="299" r:id="rId11"/>
    <p:sldId id="265" r:id="rId12"/>
    <p:sldId id="301" r:id="rId13"/>
    <p:sldId id="268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302" r:id="rId42"/>
    <p:sldId id="269" r:id="rId43"/>
    <p:sldId id="292" r:id="rId44"/>
    <p:sldId id="264" r:id="rId45"/>
    <p:sldId id="300" r:id="rId46"/>
    <p:sldId id="296" r:id="rId47"/>
    <p:sldId id="297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ar-SA" dirty="0" smtClean="0">
                <a:solidFill>
                  <a:srgbClr val="FF0000"/>
                </a:solidFill>
              </a:rPr>
              <a:t>الكرة</a:t>
            </a:r>
            <a:r>
              <a:rPr lang="ar-SA" baseline="0" dirty="0" smtClean="0">
                <a:solidFill>
                  <a:srgbClr val="FF0000"/>
                </a:solidFill>
              </a:rPr>
              <a:t> الأرضية</a:t>
            </a:r>
            <a:endParaRPr lang="ar-SA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الغلاف المائي</c:v>
                </c:pt>
              </c:strCache>
            </c:strRef>
          </c:tx>
          <c:cat>
            <c:strRef>
              <c:f>גיליון1!$A$2:$A$3</c:f>
              <c:strCache>
                <c:ptCount val="2"/>
                <c:pt idx="0">
                  <c:v>الجزء أ</c:v>
                </c:pt>
                <c:pt idx="1">
                  <c:v>الجزء ب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>
                <a:solidFill>
                  <a:srgbClr val="00B0F0"/>
                </a:solidFill>
              </a:defRPr>
            </a:pPr>
            <a:r>
              <a:rPr lang="ar-SA">
                <a:solidFill>
                  <a:srgbClr val="00B0F0"/>
                </a:solidFill>
              </a:rPr>
              <a:t>الغلاف المائي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الغلاف المائي</c:v>
                </c:pt>
              </c:strCache>
            </c:strRef>
          </c:tx>
          <c:cat>
            <c:strRef>
              <c:f>גיליון1!$A$2:$A$3</c:f>
              <c:strCache>
                <c:ptCount val="2"/>
                <c:pt idx="0">
                  <c:v>الجزء أ</c:v>
                </c:pt>
                <c:pt idx="1">
                  <c:v>الجزء ب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722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245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915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577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78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592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51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80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465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41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349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8BCCC-B44A-4FF4-A98D-765E4B3DFE3C}" type="datetimeFigureOut">
              <a:rPr lang="he-IL" smtClean="0"/>
              <a:t>ג'/ניסן/תשפ"א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B7EDB-02F3-4E3B-BA49-ABB70DC881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923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4sqQfxttLm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madares.com/books/new_mission.php?ID=9381#sect16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OMv32BSdcg" TargetMode="External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docs.google.com/forms/d/1c18qpyf4et0OpwHLFi2O3EUE0-PKIH0871RwzT5R_G8/edit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الغلاف المائي</a:t>
            </a:r>
            <a:endParaRPr lang="he-IL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כותרת משנה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الهيدروسفيرا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0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>
                <a:solidFill>
                  <a:srgbClr val="FF0000"/>
                </a:solidFill>
              </a:rPr>
              <a:t>أسئلة:</a:t>
            </a:r>
            <a:endParaRPr lang="he-IL" b="1" u="sng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2400" b="1" dirty="0" smtClean="0"/>
              <a:t>تمعّن </a:t>
            </a:r>
            <a:r>
              <a:rPr lang="ar-JO" sz="2400" b="1" dirty="0"/>
              <a:t>في الرّسم البياني الدّائري التّالي ثمّ أجب عن الأسئلة </a:t>
            </a:r>
            <a:r>
              <a:rPr lang="ar-JO" sz="2400" b="1" dirty="0" smtClean="0"/>
              <a:t>التّي </a:t>
            </a:r>
            <a:r>
              <a:rPr lang="ar-JO" sz="2400" b="1" dirty="0"/>
              <a:t>تليه</a:t>
            </a:r>
            <a:r>
              <a:rPr lang="ar-JO" sz="2400" dirty="0" smtClean="0"/>
              <a:t>:</a:t>
            </a:r>
            <a:endParaRPr lang="ar-SA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he-IL" sz="2400" dirty="0" smtClean="0"/>
          </a:p>
          <a:p>
            <a:pPr marL="0" lvl="0" indent="0">
              <a:buNone/>
            </a:pPr>
            <a:endParaRPr lang="he-IL" sz="2400" dirty="0"/>
          </a:p>
          <a:p>
            <a:pPr marL="0" lvl="0" indent="0">
              <a:buNone/>
            </a:pPr>
            <a:endParaRPr lang="he-IL" sz="2400" dirty="0" smtClean="0"/>
          </a:p>
          <a:p>
            <a:pPr marL="0" lvl="0" indent="0">
              <a:buNone/>
            </a:pPr>
            <a:endParaRPr lang="ar-SA" sz="2400" dirty="0" smtClean="0"/>
          </a:p>
          <a:p>
            <a:pPr marL="0" lvl="0" indent="0">
              <a:buNone/>
            </a:pPr>
            <a:r>
              <a:rPr lang="ar-SA" sz="2400" dirty="0" smtClean="0"/>
              <a:t>أ) </a:t>
            </a:r>
            <a:r>
              <a:rPr lang="ar-JO" sz="2400" dirty="0" smtClean="0"/>
              <a:t>أي </a:t>
            </a:r>
            <a:r>
              <a:rPr lang="ar-JO" sz="2400" dirty="0"/>
              <a:t>جزء من الرسم ملائم للغلاف </a:t>
            </a:r>
            <a:r>
              <a:rPr lang="ar-JO" sz="2400" dirty="0" smtClean="0"/>
              <a:t>المائي</a:t>
            </a:r>
            <a:r>
              <a:rPr lang="ar-SA" sz="2400" dirty="0" smtClean="0"/>
              <a:t>_________</a:t>
            </a:r>
            <a:r>
              <a:rPr lang="ar-JO" sz="2400" dirty="0" smtClean="0"/>
              <a:t>؟</a:t>
            </a:r>
            <a:r>
              <a:rPr lang="ar-SA" sz="2400" dirty="0" smtClean="0"/>
              <a:t> </a:t>
            </a:r>
            <a:r>
              <a:rPr lang="ar-JO" sz="2400" dirty="0" smtClean="0"/>
              <a:t>وما </a:t>
            </a:r>
            <a:r>
              <a:rPr lang="ar-JO" sz="2400" dirty="0"/>
              <a:t>هي نسبته</a:t>
            </a:r>
            <a:r>
              <a:rPr lang="ar-JO" sz="2400" dirty="0" smtClean="0"/>
              <a:t>؟__________</a:t>
            </a:r>
            <a:r>
              <a:rPr lang="he-IL" sz="2400" dirty="0"/>
              <a:t>.</a:t>
            </a:r>
            <a:endParaRPr lang="en-US" sz="2400" dirty="0"/>
          </a:p>
          <a:p>
            <a:pPr marL="0" lvl="0" indent="0">
              <a:buNone/>
            </a:pPr>
            <a:r>
              <a:rPr lang="ar-SA" sz="2400" dirty="0" smtClean="0"/>
              <a:t>ب) </a:t>
            </a:r>
            <a:r>
              <a:rPr lang="ar-JO" sz="2400" dirty="0" smtClean="0"/>
              <a:t>أي </a:t>
            </a:r>
            <a:r>
              <a:rPr lang="ar-JO" sz="2400" dirty="0"/>
              <a:t>جزء مناسب </a:t>
            </a:r>
            <a:r>
              <a:rPr lang="ar-JO" sz="2400" dirty="0" smtClean="0"/>
              <a:t>لليابسة</a:t>
            </a:r>
            <a:r>
              <a:rPr lang="ar-SA" sz="2400" dirty="0" smtClean="0"/>
              <a:t>________</a:t>
            </a:r>
            <a:r>
              <a:rPr lang="ar-JO" sz="2400" dirty="0" smtClean="0"/>
              <a:t>؟ </a:t>
            </a:r>
            <a:r>
              <a:rPr lang="ar-JO" sz="2400" dirty="0"/>
              <a:t>ما هي نسبته</a:t>
            </a:r>
            <a:r>
              <a:rPr lang="ar-JO" sz="2400" dirty="0" smtClean="0"/>
              <a:t>___________________.</a:t>
            </a:r>
            <a:endParaRPr lang="en-US" sz="2400" dirty="0"/>
          </a:p>
          <a:p>
            <a:pPr marL="0" indent="0">
              <a:buNone/>
            </a:pPr>
            <a:endParaRPr lang="he-IL" sz="2400" dirty="0"/>
          </a:p>
        </p:txBody>
      </p:sp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2583226254"/>
              </p:ext>
            </p:extLst>
          </p:nvPr>
        </p:nvGraphicFramePr>
        <p:xfrm>
          <a:off x="2867980" y="1988840"/>
          <a:ext cx="34080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235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ar-SA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المجمعات المائية</a:t>
            </a:r>
            <a:endParaRPr lang="he-IL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534380" y="1340768"/>
            <a:ext cx="8075240" cy="4525963"/>
          </a:xfrm>
        </p:spPr>
        <p:txBody>
          <a:bodyPr>
            <a:normAutofit lnSpcReduction="10000"/>
          </a:bodyPr>
          <a:lstStyle/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المحيطات</a:t>
            </a:r>
          </a:p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البحار</a:t>
            </a:r>
          </a:p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البحيرات</a:t>
            </a:r>
          </a:p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القطبين</a:t>
            </a:r>
          </a:p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الأنهار</a:t>
            </a:r>
          </a:p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الجداول</a:t>
            </a:r>
          </a:p>
          <a:p>
            <a:pPr marL="0" indent="0">
              <a:buNone/>
            </a:pPr>
            <a:r>
              <a:rPr lang="ar-SA" dirty="0" smtClean="0"/>
              <a:t>يتواجد الماء أيضا في الهواء (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بخار ماء </a:t>
            </a:r>
            <a:r>
              <a:rPr lang="ar-SA" dirty="0" smtClean="0"/>
              <a:t>وغيوم)، وفي باطن الارض (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مياة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جوفية</a:t>
            </a:r>
            <a:r>
              <a:rPr lang="ar-SA" dirty="0" smtClean="0"/>
              <a:t>) وداخل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أجسام الكائنات الحية</a:t>
            </a:r>
            <a:r>
              <a:rPr lang="ar-SA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516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תמונה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357439"/>
            <a:ext cx="2143125" cy="1791642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شاهد وتعلم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67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1214350" y="2105561"/>
            <a:ext cx="671530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المحيطات</a:t>
            </a:r>
            <a:endParaRPr lang="he-IL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26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المحيطات وأسمائها وأهم المعلومات عنه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7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المحيطات تلعب دورًا حاسمًا فى تنظيم مناخ الأرض | مبتد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443050" y="2105561"/>
            <a:ext cx="425789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البحار</a:t>
            </a:r>
            <a:endParaRPr lang="he-IL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18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بحر قزوين: أكبر مساحة داخلية من المياه - أنا أصدق العل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بالصور: بحر غزة الملوث بالمياه العادمة متنفَّس الغزيين الوحيد | الخليج  أونلا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9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7"/>
            <a:ext cx="9144000" cy="6815226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481248" y="2105561"/>
            <a:ext cx="618150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البحيرات</a:t>
            </a:r>
            <a:endParaRPr lang="he-IL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77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ar-SA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الكرة الارضية</a:t>
            </a:r>
            <a:endParaRPr lang="he-IL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611560" y="1600200"/>
            <a:ext cx="7776864" cy="4525963"/>
          </a:xfrm>
        </p:spPr>
        <p:txBody>
          <a:bodyPr/>
          <a:lstStyle/>
          <a:p>
            <a:endParaRPr lang="ar-SA" dirty="0" smtClean="0"/>
          </a:p>
          <a:p>
            <a:r>
              <a:rPr lang="ar-SA" dirty="0" smtClean="0"/>
              <a:t>الكرة الارضية مكونة من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يابسات</a:t>
            </a:r>
            <a:r>
              <a:rPr lang="ar-SA" dirty="0" smtClean="0"/>
              <a:t> وماء.</a:t>
            </a:r>
          </a:p>
          <a:p>
            <a:r>
              <a:rPr lang="ar-SA" dirty="0" smtClean="0"/>
              <a:t>الجزء الكبير من الكرة الارضية هو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الماء</a:t>
            </a:r>
            <a:r>
              <a:rPr lang="ar-SA" dirty="0" smtClean="0"/>
              <a:t>.</a:t>
            </a:r>
          </a:p>
          <a:p>
            <a:r>
              <a:rPr lang="ar-SA" dirty="0" smtClean="0"/>
              <a:t>تبدو الكرة الارضية من الفضاء باللون الازرق ولهذا يطلق عليها أيضا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الكوكب الازرق</a:t>
            </a:r>
            <a:r>
              <a:rPr lang="ar-SA" dirty="0" smtClean="0"/>
              <a:t>، ويعود السبب لكثرة المياة عليه خلاف عن سائر الكواكب.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479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بحيرة &quot;أوجقايا&quot; من أهم المعالم السياحية في تركيا - وكالة نيو ترك بوست  الاخباري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4" descr="بحيرة &quot;أوجقايا&quot; من أهم المعالم السياحية في تركيا - وكالة نيو ترك بوست  الاخبارية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6" descr="بحيرة &quot;أوجقايا&quot; من أهم المعالم السياحية في تركيا - وكالة نيو ترك بوست  الاخبارية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8" descr="بحيرة &quot;أوجقايا&quot; من أهم المعالم السياحية في تركيا - وكالة نيو ترك بوست  الاخبارية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10" descr="بحيرة &quot;أوجقايا&quot; من أهم المعالم السياحية في تركيا - وكالة نيو ترك بوست  الاخبارية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12" descr="أروع 12 بحيرة على مستوى العالم.. تعرفوا إليها | مجلة سيدتي"/>
          <p:cNvSpPr>
            <a:spLocks noChangeAspect="1" noChangeArrowheads="1"/>
          </p:cNvSpPr>
          <p:nvPr/>
        </p:nvSpPr>
        <p:spPr bwMode="auto">
          <a:xfrm>
            <a:off x="968533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14" descr="أروع 12 بحيرة على مستوى العالم.. تعرفوا إليها | مجلة سيدتي"/>
          <p:cNvSpPr>
            <a:spLocks noChangeAspect="1" noChangeArrowheads="1"/>
          </p:cNvSpPr>
          <p:nvPr/>
        </p:nvSpPr>
        <p:spPr bwMode="auto">
          <a:xfrm>
            <a:off x="9837738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16" descr="بحيرة &quot;أولو غول&quot; التركية.. أيقونة الطبيعة العذراء"/>
          <p:cNvSpPr>
            <a:spLocks noChangeAspect="1" noChangeArrowheads="1"/>
          </p:cNvSpPr>
          <p:nvPr/>
        </p:nvSpPr>
        <p:spPr bwMode="auto">
          <a:xfrm>
            <a:off x="9990138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8" descr="بحيرة &quot;أولو غول&quot; التركية.. أيقونة الطبيعة العذراء"/>
          <p:cNvSpPr>
            <a:spLocks noChangeAspect="1" noChangeArrowheads="1"/>
          </p:cNvSpPr>
          <p:nvPr/>
        </p:nvSpPr>
        <p:spPr bwMode="auto">
          <a:xfrm>
            <a:off x="10142538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تفسير رؤية البحيرة في المنام أو الحلم | أحلامك.نت"/>
          <p:cNvSpPr>
            <a:spLocks noChangeAspect="1" noChangeArrowheads="1"/>
          </p:cNvSpPr>
          <p:nvPr/>
        </p:nvSpPr>
        <p:spPr bwMode="auto">
          <a:xfrm>
            <a:off x="10294938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22" descr="تفسير رؤية البحيرة في المنام أو الحلم | أحلامك.نت"/>
          <p:cNvSpPr>
            <a:spLocks noChangeAspect="1" noChangeArrowheads="1"/>
          </p:cNvSpPr>
          <p:nvPr/>
        </p:nvSpPr>
        <p:spPr bwMode="auto">
          <a:xfrm>
            <a:off x="10447338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" name="AutoShape 24" descr="تفسير رؤية البحيرة في المنام أو الحلم | أحلامك.نت"/>
          <p:cNvSpPr>
            <a:spLocks noChangeAspect="1" noChangeArrowheads="1"/>
          </p:cNvSpPr>
          <p:nvPr/>
        </p:nvSpPr>
        <p:spPr bwMode="auto">
          <a:xfrm>
            <a:off x="10599738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6"/>
            <a:ext cx="9144000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85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" descr="تفسير رؤية البحيرة في المنام أو الحلم | أحلامك.ن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251491" y="2105561"/>
            <a:ext cx="464101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الأنهار</a:t>
            </a:r>
            <a:endParaRPr lang="he-IL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46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ما هو أطول نهر في العالم؟ أطول أنهار العالم - أنا أصدق العل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50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اطول 10 انهار في العالم..ترتيب اطول الانهار على كوكب الارض - انا مساف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49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767156" y="1628800"/>
            <a:ext cx="537038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الجداول</a:t>
            </a:r>
            <a:endParaRPr lang="he-IL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753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بولتون ستريد&quot; جدول مائي يبتلع كل من يقترب منه - شبكة ابو نوا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316" name="Picture 4" descr="جدول ماء | Ahmed Elhoseny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5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الموارد المائية في عُمان - Fanack الميا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859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899592" y="1255607"/>
            <a:ext cx="6535764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بخار الماء </a:t>
            </a:r>
          </a:p>
          <a:p>
            <a:pPr algn="ctr"/>
            <a:r>
              <a:rPr lang="ar-SA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والغيوم</a:t>
            </a:r>
            <a:endParaRPr lang="he-IL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722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بخار الماء » مج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3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تحميل برنامج مشاهدة الكرة الارضية EarthView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15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خواطر عن الغيوم | موقع معلوما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4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ينزل منه المطر - بحث 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73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2335882" y="1255607"/>
            <a:ext cx="366318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مياه</a:t>
            </a:r>
          </a:p>
          <a:p>
            <a:pPr algn="ctr"/>
            <a:r>
              <a:rPr lang="ar-SA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جوفية</a:t>
            </a:r>
          </a:p>
        </p:txBody>
      </p:sp>
    </p:spTree>
    <p:extLst>
      <p:ext uri="{BB962C8B-B14F-4D97-AF65-F5344CB8AC3E}">
        <p14:creationId xmlns:p14="http://schemas.microsoft.com/office/powerpoint/2010/main" val="968462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في 5 سنوات.. توفير 33% من مياه قطر الجوفية - business class بزنس كلا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59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طبقات المياه الجوفية - Wikiw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3055" r="2590" b="414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31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210608" y="1268760"/>
            <a:ext cx="669446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أجسام </a:t>
            </a:r>
          </a:p>
          <a:p>
            <a:pPr algn="ctr"/>
            <a:r>
              <a:rPr lang="ar-SA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الكائنات الحية</a:t>
            </a:r>
            <a:endParaRPr lang="he-IL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538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كم من الوقت يستطيع الإنسان العيش بدون ماء ؟ - شبكة ابو نوا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74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معلومات عامه - اهمية الماء للانسان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99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1942915" y="2105561"/>
            <a:ext cx="525817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القطبين</a:t>
            </a:r>
            <a:endParaRPr lang="he-IL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91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القطب الشمالي: 10 حقائق نراهن أنك لم تكن تعرفها عن القطب الشمالي - أنا أصدق  العل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محيط الكرة الأرضية - سطور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4" descr="محيط الكرة الأرضية - سطور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6" descr="محيط الكرة الأرضية - سطور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8" descr="محيط الكرة الأرضية - سطور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294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في اي قارة يقع القطب الشمالي..القارة حيث يقع القطب الشمالي المتجمد - انا  مساف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76"/>
            <a:ext cx="9144001" cy="68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13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853336" cy="1143000"/>
          </a:xfrm>
        </p:spPr>
        <p:txBody>
          <a:bodyPr/>
          <a:lstStyle/>
          <a:p>
            <a:pPr algn="r"/>
            <a:r>
              <a:rPr lang="ar-SA" b="1" u="sng" dirty="0" smtClean="0">
                <a:solidFill>
                  <a:srgbClr val="FF0000"/>
                </a:solidFill>
              </a:rPr>
              <a:t>أسئلة</a:t>
            </a:r>
            <a:endParaRPr lang="he-IL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127445"/>
              </p:ext>
            </p:extLst>
          </p:nvPr>
        </p:nvGraphicFramePr>
        <p:xfrm>
          <a:off x="1975555" y="2204864"/>
          <a:ext cx="5192890" cy="3364992"/>
        </p:xfrm>
        <a:graphic>
          <a:graphicData uri="http://schemas.openxmlformats.org/drawingml/2006/table">
            <a:tbl>
              <a:tblPr rtl="1" firstRow="1" firstCol="1" bandRow="1">
                <a:tableStyleId>{BDBED569-4797-4DF1-A0F4-6AAB3CD982D8}</a:tableStyleId>
              </a:tblPr>
              <a:tblGrid>
                <a:gridCol w="1298032"/>
                <a:gridCol w="1298032"/>
                <a:gridCol w="1298032"/>
                <a:gridCol w="1298794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بحار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محيطات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أنهار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بحيرات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מלבן 6"/>
          <p:cNvSpPr/>
          <p:nvPr/>
        </p:nvSpPr>
        <p:spPr>
          <a:xfrm>
            <a:off x="3203848" y="1412776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he-IL" sz="2800" b="1" u="sng" dirty="0">
                <a:latin typeface="Simplified Arabic" pitchFamily="18" charset="-78"/>
                <a:ea typeface="Calibri" pitchFamily="34" charset="0"/>
                <a:cs typeface="Arial" pitchFamily="34" charset="0"/>
              </a:rPr>
              <a:t>أذكر أسماء لكل من المجمعات المائية التالية:</a:t>
            </a:r>
            <a:endParaRPr lang="en-US" altLang="he-IL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16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1574224" y="1700808"/>
            <a:ext cx="599555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المياه العذبة</a:t>
            </a:r>
          </a:p>
          <a:p>
            <a:pPr algn="ctr"/>
            <a:r>
              <a:rPr lang="ar-SA" sz="9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والمياه المالحة</a:t>
            </a:r>
            <a:endParaRPr lang="he-IL" sz="9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503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الغلاف المائي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 smtClean="0"/>
              <a:t>تنقسم المياه الى نوعين: مياه عذبة ومياه مالحة.</a:t>
            </a:r>
          </a:p>
          <a:p>
            <a:pPr marL="0" indent="0">
              <a:buNone/>
            </a:pP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المياه المالحة: </a:t>
            </a:r>
            <a:r>
              <a:rPr lang="ar-SA" dirty="0" smtClean="0"/>
              <a:t>هذه المياه غير صالحة للشرب، نسبتها 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ar-SA" dirty="0" smtClean="0"/>
              <a:t>وتتواجد في المحيطات والبحار.</a:t>
            </a:r>
          </a:p>
          <a:p>
            <a:pPr marL="0" indent="0">
              <a:buNone/>
            </a:pP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المياه العذبة: </a:t>
            </a:r>
            <a:r>
              <a:rPr lang="ar-SA" dirty="0" smtClean="0"/>
              <a:t>هذه المياه صالحة للشرب، ونسبتها </a:t>
            </a:r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 smtClean="0"/>
              <a:t>وتتواجد في البحيرات، القطبين، المياه الجوفية، الغلاف الجوي (بخار الماء والغيوم) الأنهار والجداول.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36606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כותרת 2"/>
          <p:cNvSpPr txBox="1">
            <a:spLocks/>
          </p:cNvSpPr>
          <p:nvPr/>
        </p:nvSpPr>
        <p:spPr>
          <a:xfrm>
            <a:off x="755576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الغلاف المائي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653136"/>
            <a:ext cx="17281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مياه مالحة 97%</a:t>
            </a:r>
            <a:endParaRPr lang="he-I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72633"/>
            <a:ext cx="17281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مياه عذبة 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endParaRPr lang="he-I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196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08720"/>
          </a:xfrm>
        </p:spPr>
        <p:txBody>
          <a:bodyPr>
            <a:normAutofit/>
          </a:bodyPr>
          <a:lstStyle/>
          <a:p>
            <a:pPr algn="r"/>
            <a:r>
              <a:rPr lang="ar-SA" sz="3200" b="1" u="sng" dirty="0" smtClean="0">
                <a:solidFill>
                  <a:srgbClr val="FF0000"/>
                </a:solidFill>
              </a:rPr>
              <a:t>أسئلة:</a:t>
            </a:r>
            <a:endParaRPr lang="he-IL" sz="3200" b="1" u="sng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JO" sz="2400" b="1" dirty="0" smtClean="0"/>
              <a:t>تمعّن </a:t>
            </a:r>
            <a:r>
              <a:rPr lang="ar-JO" sz="2400" b="1" dirty="0"/>
              <a:t>في الرّسم البياني الدّائري التّالي ثمّ أجب عن الأسئلة </a:t>
            </a:r>
            <a:r>
              <a:rPr lang="ar-JO" sz="2400" b="1" dirty="0" smtClean="0"/>
              <a:t>التّي </a:t>
            </a:r>
            <a:r>
              <a:rPr lang="ar-JO" sz="2400" b="1" dirty="0"/>
              <a:t>تليه</a:t>
            </a:r>
            <a:r>
              <a:rPr lang="ar-JO" sz="2400" dirty="0" smtClean="0"/>
              <a:t>:</a:t>
            </a:r>
            <a:endParaRPr lang="ar-SA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he-IL" sz="2400" dirty="0" smtClean="0"/>
          </a:p>
          <a:p>
            <a:pPr marL="0" lvl="0" indent="0">
              <a:buNone/>
            </a:pPr>
            <a:endParaRPr lang="he-IL" sz="2400" dirty="0"/>
          </a:p>
          <a:p>
            <a:pPr marL="0" lvl="0" indent="0">
              <a:buNone/>
            </a:pPr>
            <a:endParaRPr lang="he-IL" sz="2400" dirty="0" smtClean="0"/>
          </a:p>
          <a:p>
            <a:pPr marL="0" lvl="0" indent="0">
              <a:buNone/>
            </a:pPr>
            <a:endParaRPr lang="ar-SA" sz="2400" dirty="0" smtClean="0"/>
          </a:p>
          <a:p>
            <a:pPr marL="0" lvl="0" indent="0">
              <a:buNone/>
            </a:pPr>
            <a:r>
              <a:rPr lang="ar-SA" sz="2400" dirty="0" smtClean="0"/>
              <a:t>أ) </a:t>
            </a:r>
            <a:r>
              <a:rPr lang="ar-JO" sz="2400" dirty="0" smtClean="0"/>
              <a:t>أي </a:t>
            </a:r>
            <a:r>
              <a:rPr lang="ar-JO" sz="2400" dirty="0"/>
              <a:t>جزء في الرّسم البياني ملائم للمياه </a:t>
            </a:r>
            <a:r>
              <a:rPr lang="ar-JO" sz="2400" dirty="0" smtClean="0"/>
              <a:t>العذبة</a:t>
            </a:r>
            <a:r>
              <a:rPr lang="ar-SA" sz="2400" dirty="0" smtClean="0"/>
              <a:t>______</a:t>
            </a:r>
            <a:r>
              <a:rPr lang="ar-JO" sz="2400" dirty="0" smtClean="0"/>
              <a:t>؟ </a:t>
            </a:r>
            <a:r>
              <a:rPr lang="ar-JO" sz="2400" dirty="0"/>
              <a:t>وما هي نسبته؟ </a:t>
            </a:r>
            <a:r>
              <a:rPr lang="ar-JO" sz="2400" dirty="0" smtClean="0"/>
              <a:t>_________</a:t>
            </a:r>
            <a:r>
              <a:rPr lang="ar-SA" sz="2400" dirty="0" smtClean="0"/>
              <a:t>.</a:t>
            </a:r>
            <a:r>
              <a:rPr lang="ar-JO" sz="2400" dirty="0" smtClean="0"/>
              <a:t> </a:t>
            </a:r>
            <a:endParaRPr lang="en-US" sz="2400" dirty="0"/>
          </a:p>
          <a:p>
            <a:pPr marL="0" lvl="0" indent="0">
              <a:buNone/>
            </a:pPr>
            <a:r>
              <a:rPr lang="ar-SA" sz="2400" dirty="0" smtClean="0"/>
              <a:t>ب) </a:t>
            </a:r>
            <a:r>
              <a:rPr lang="ar-JO" sz="2400" dirty="0" smtClean="0"/>
              <a:t>أي </a:t>
            </a:r>
            <a:r>
              <a:rPr lang="ar-JO" sz="2400" dirty="0"/>
              <a:t>جزء من الرسم البياني ملائم للمياه المالحة</a:t>
            </a:r>
            <a:r>
              <a:rPr lang="ar-SA" sz="2400" dirty="0"/>
              <a:t>________</a:t>
            </a:r>
            <a:r>
              <a:rPr lang="ar-JO" sz="2400" dirty="0"/>
              <a:t>؟ وما هي نسبته؟______</a:t>
            </a:r>
            <a:r>
              <a:rPr lang="ar-SA" sz="2400" dirty="0"/>
              <a:t>.</a:t>
            </a:r>
          </a:p>
          <a:p>
            <a:pPr marL="0" lvl="0" indent="0">
              <a:buNone/>
            </a:pPr>
            <a:r>
              <a:rPr lang="ar-SA" sz="2400" dirty="0"/>
              <a:t>ج) </a:t>
            </a:r>
            <a:r>
              <a:rPr lang="ar-JO" sz="2400" dirty="0"/>
              <a:t>أعطٍ أمثلة لمجمعات مائيّة عذبة.</a:t>
            </a:r>
            <a:endParaRPr lang="en-US" sz="2400" dirty="0"/>
          </a:p>
          <a:p>
            <a:pPr marL="0" indent="0">
              <a:buNone/>
            </a:pPr>
            <a:r>
              <a:rPr lang="ar-JO" sz="2400" dirty="0"/>
              <a:t>______________, ________________, _______________.</a:t>
            </a:r>
            <a:endParaRPr lang="he-IL" sz="2400" dirty="0"/>
          </a:p>
          <a:p>
            <a:pPr marL="0" indent="0">
              <a:buNone/>
            </a:pPr>
            <a:r>
              <a:rPr lang="ar-SA" sz="2400" dirty="0"/>
              <a:t>د) </a:t>
            </a:r>
            <a:r>
              <a:rPr lang="ar-JO" sz="2400" dirty="0"/>
              <a:t>أعط أمثلة لمجمعات مائيّة مالحة</a:t>
            </a:r>
            <a:r>
              <a:rPr lang="he-IL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ar-JO" sz="2400" dirty="0"/>
              <a:t>______________, ________________, ______</a:t>
            </a:r>
            <a:r>
              <a:rPr lang="he-IL" sz="2400" dirty="0"/>
              <a:t>___</a:t>
            </a:r>
            <a:r>
              <a:rPr lang="ar-JO" sz="2400" dirty="0"/>
              <a:t>______</a:t>
            </a:r>
            <a:r>
              <a:rPr lang="he-IL" sz="2400" dirty="0" smtClean="0"/>
              <a:t>.</a:t>
            </a:r>
            <a:endParaRPr lang="he-IL" sz="2400" dirty="0"/>
          </a:p>
        </p:txBody>
      </p:sp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1112464235"/>
              </p:ext>
            </p:extLst>
          </p:nvPr>
        </p:nvGraphicFramePr>
        <p:xfrm>
          <a:off x="2867980" y="1052736"/>
          <a:ext cx="34080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433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اين توجد المياه المالحة والمياه العذبة على سطح الكرة الارض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9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نسبة الماء المالح إلي الماء العذب علي الكرة الأرضية | المعلوم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40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مهمة محوسبة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>
                <a:hlinkClick r:id="rId3"/>
              </a:rPr>
              <a:t>موقع يا مدارس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6001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الماء كمورد طبيعي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SA" b="1" dirty="0" smtClean="0"/>
              <a:t>خواص الماء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81098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الأربعاء.. الأرض تبلغ أقرب نقطة من الشم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08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199" y="-29074"/>
            <a:ext cx="8229600" cy="1143000"/>
          </a:xfrm>
        </p:spPr>
        <p:txBody>
          <a:bodyPr/>
          <a:lstStyle/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الماء كمورد طبيعي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3167" y="1268760"/>
            <a:ext cx="9137666" cy="5257800"/>
          </a:xfrm>
        </p:spPr>
        <p:txBody>
          <a:bodyPr>
            <a:normAutofit/>
          </a:bodyPr>
          <a:lstStyle/>
          <a:p>
            <a:r>
              <a:rPr lang="ar-SA" dirty="0" smtClean="0"/>
              <a:t>الماء </a:t>
            </a:r>
            <a:r>
              <a:rPr lang="ar-SA" b="1" dirty="0" smtClean="0"/>
              <a:t>مورد طبيعي </a:t>
            </a:r>
            <a:r>
              <a:rPr lang="ar-SA" dirty="0" smtClean="0"/>
              <a:t>(أي أنه موجود بالطبيعة وستخدمه الانسان لاحتياجاته).</a:t>
            </a:r>
          </a:p>
          <a:p>
            <a:r>
              <a:rPr lang="ar-SA" dirty="0" smtClean="0"/>
              <a:t>الماء هو </a:t>
            </a:r>
            <a:r>
              <a:rPr lang="ar-SA" b="1" dirty="0" smtClean="0"/>
              <a:t>حاجة ضرورية </a:t>
            </a:r>
            <a:r>
              <a:rPr lang="ar-SA" dirty="0" smtClean="0"/>
              <a:t>للكائنات الحية، فهو ضروري للقيام بالعمليات الحياتية مثل: التنفس، هضم الطعام ونقل المواد داخل جسم الكائن الحي.</a:t>
            </a:r>
          </a:p>
          <a:p>
            <a:r>
              <a:rPr lang="ar-SA" dirty="0" smtClean="0"/>
              <a:t>ضروري </a:t>
            </a:r>
            <a:r>
              <a:rPr lang="ar-SA" b="1" dirty="0" smtClean="0"/>
              <a:t>لبقاء</a:t>
            </a:r>
            <a:r>
              <a:rPr lang="ar-SA" dirty="0" smtClean="0"/>
              <a:t> الانسان.</a:t>
            </a:r>
          </a:p>
          <a:p>
            <a:r>
              <a:rPr lang="ar-SA" dirty="0" smtClean="0"/>
              <a:t>يستخدم الانسان الماء في العديد من </a:t>
            </a:r>
            <a:r>
              <a:rPr lang="ar-SA" b="1" dirty="0" smtClean="0"/>
              <a:t>الاستعمالات</a:t>
            </a:r>
            <a:r>
              <a:rPr lang="ar-SA" dirty="0" smtClean="0"/>
              <a:t> مثل: الشرب، الاستحمام، الطبخ، الاغتسال، التنظيف، النقل ولتحضير المنتوجات في الصناعة وغيرها.</a:t>
            </a:r>
          </a:p>
        </p:txBody>
      </p:sp>
    </p:spTree>
    <p:extLst>
      <p:ext uri="{BB962C8B-B14F-4D97-AF65-F5344CB8AC3E}">
        <p14:creationId xmlns:p14="http://schemas.microsoft.com/office/powerpoint/2010/main" val="2761734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خواص الماء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47664" y="1484784"/>
            <a:ext cx="7593168" cy="5373216"/>
          </a:xfrm>
        </p:spPr>
        <p:txBody>
          <a:bodyPr>
            <a:normAutofit fontScale="92500" lnSpcReduction="10000"/>
          </a:bodyPr>
          <a:lstStyle/>
          <a:p>
            <a:r>
              <a:rPr lang="ar-SA" dirty="0" smtClean="0"/>
              <a:t>الماء مادة </a:t>
            </a:r>
            <a:r>
              <a:rPr lang="ar-SA" b="1" dirty="0" smtClean="0"/>
              <a:t>شفافة</a:t>
            </a:r>
            <a:r>
              <a:rPr lang="ar-SA" dirty="0" smtClean="0"/>
              <a:t> – أي لا لون لها.</a:t>
            </a:r>
          </a:p>
          <a:p>
            <a:r>
              <a:rPr lang="ar-SA" dirty="0" smtClean="0"/>
              <a:t>الماء </a:t>
            </a:r>
            <a:r>
              <a:rPr lang="ar-SA" b="1" dirty="0" smtClean="0"/>
              <a:t>لا طعم </a:t>
            </a:r>
            <a:r>
              <a:rPr lang="ar-SA" dirty="0" smtClean="0"/>
              <a:t>له.</a:t>
            </a:r>
          </a:p>
          <a:p>
            <a:r>
              <a:rPr lang="ar-SA" dirty="0" smtClean="0"/>
              <a:t>الماء أفضل </a:t>
            </a:r>
            <a:r>
              <a:rPr lang="ar-SA" b="1" dirty="0" smtClean="0"/>
              <a:t>مذيب</a:t>
            </a:r>
            <a:r>
              <a:rPr lang="ar-SA" dirty="0" smtClean="0"/>
              <a:t> – أي تذوب فيه المواد.</a:t>
            </a:r>
          </a:p>
          <a:p>
            <a:pPr marL="0" indent="0">
              <a:buNone/>
            </a:pPr>
            <a:r>
              <a:rPr lang="ar-SA" dirty="0" smtClean="0"/>
              <a:t>مثال:</a:t>
            </a:r>
          </a:p>
          <a:p>
            <a:pPr>
              <a:buFontTx/>
              <a:buChar char="-"/>
            </a:pPr>
            <a:r>
              <a:rPr lang="ar-SA" dirty="0" smtClean="0"/>
              <a:t>الملح يذوب في الماء ويكوّن محلول مالح</a:t>
            </a:r>
          </a:p>
          <a:p>
            <a:pPr>
              <a:buFontTx/>
              <a:buChar char="-"/>
            </a:pPr>
            <a:r>
              <a:rPr lang="ar-SA" dirty="0" smtClean="0"/>
              <a:t>السكر يذوب في الماء ويكون محلول حلو</a:t>
            </a:r>
          </a:p>
          <a:p>
            <a:r>
              <a:rPr lang="ar-SA" dirty="0" smtClean="0"/>
              <a:t>الماء لا يحتوي على سكر </a:t>
            </a:r>
            <a:r>
              <a:rPr lang="ar-SA" dirty="0" err="1" smtClean="0"/>
              <a:t>وأنما</a:t>
            </a:r>
            <a:r>
              <a:rPr lang="ar-SA" dirty="0" smtClean="0"/>
              <a:t> على الاملاح بنسبة </a:t>
            </a:r>
            <a:r>
              <a:rPr lang="ar-SA" dirty="0" err="1" smtClean="0"/>
              <a:t>متفاوته</a:t>
            </a:r>
            <a:r>
              <a:rPr lang="ar-SA" dirty="0" smtClean="0"/>
              <a:t>، أي ان المياة المالحة تحتوي على نسب كبيرة من الاملاح </a:t>
            </a:r>
            <a:r>
              <a:rPr lang="ar-SA" dirty="0" err="1" smtClean="0"/>
              <a:t>والمياة</a:t>
            </a:r>
            <a:r>
              <a:rPr lang="ar-SA" dirty="0" smtClean="0"/>
              <a:t> العذبة على نسبة قليلة جدا من الاملاح.</a:t>
            </a:r>
          </a:p>
          <a:p>
            <a:r>
              <a:rPr lang="ar-SA" dirty="0" smtClean="0"/>
              <a:t>نستعمل </a:t>
            </a:r>
            <a:r>
              <a:rPr lang="ar-SA" b="1" dirty="0" smtClean="0"/>
              <a:t>خاصية الذائبية </a:t>
            </a:r>
            <a:r>
              <a:rPr lang="ar-SA" dirty="0" smtClean="0"/>
              <a:t>للماء لتحضير المشروبات مثل: العصائر، الشاي، القهوة وغيرها...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55130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914400" y="13905"/>
            <a:ext cx="8229600" cy="11430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rgbClr val="FF0000"/>
                </a:solidFill>
              </a:rPr>
              <a:t>أسئلة: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914400" y="908720"/>
            <a:ext cx="82296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1. أكمل الجدول: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2. جميع المياة على سطح الكرة الارضية عبارة عن محاليل أملاح، هل تحتوي المياة العذبة أيضا على الاملاح؟ علل؟</a:t>
            </a:r>
          </a:p>
          <a:p>
            <a:pPr marL="0" indent="0">
              <a:buNone/>
            </a:pPr>
            <a:r>
              <a:rPr lang="ar-SA" dirty="0" smtClean="0"/>
              <a:t>____________________________</a:t>
            </a:r>
            <a:endParaRPr lang="he-IL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77419"/>
              </p:ext>
            </p:extLst>
          </p:nvPr>
        </p:nvGraphicFramePr>
        <p:xfrm>
          <a:off x="2915816" y="1556792"/>
          <a:ext cx="6096000" cy="3114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مواد تذوب في</a:t>
                      </a:r>
                      <a:r>
                        <a:rPr lang="ar-SA" sz="2800" b="1" baseline="0" dirty="0" smtClean="0"/>
                        <a:t> الماء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محاليل من ماء</a:t>
                      </a:r>
                      <a:endParaRPr lang="he-IL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ملح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شاي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82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0" y="0"/>
            <a:ext cx="9144000" cy="6858000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إستعمالات المياة</a:t>
            </a:r>
            <a:endParaRPr lang="he-I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61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5" name="תמונה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54" y="1988840"/>
            <a:ext cx="2143125" cy="2143125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ar-SA" dirty="0" smtClean="0"/>
              <a:t>هنا الاسئلة</a:t>
            </a:r>
          </a:p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798" y="1382911"/>
            <a:ext cx="7772400" cy="1470025"/>
          </a:xfrm>
        </p:spPr>
        <p:txBody>
          <a:bodyPr>
            <a:normAutofit/>
          </a:bodyPr>
          <a:lstStyle/>
          <a:p>
            <a:r>
              <a:rPr lang="ar-SA" sz="3200" b="1" dirty="0" smtClean="0"/>
              <a:t>شاهد هذا الفيديو وأجب عن الاسئلة</a:t>
            </a:r>
            <a:endParaRPr lang="he-IL" sz="3200" b="1" dirty="0"/>
          </a:p>
        </p:txBody>
      </p:sp>
      <p:pic>
        <p:nvPicPr>
          <p:cNvPr id="6" name="תמונה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210175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ar-S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الغلاف المائي</a:t>
            </a:r>
          </a:p>
          <a:p>
            <a:r>
              <a:rPr lang="ar-SA" dirty="0" smtClean="0"/>
              <a:t>نسبة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المياة</a:t>
            </a:r>
            <a:r>
              <a:rPr lang="ar-SA" dirty="0" smtClean="0"/>
              <a:t> على سطح الكرة الارضية نحو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</a:t>
            </a:r>
          </a:p>
          <a:p>
            <a:r>
              <a:rPr lang="ar-SA" dirty="0" smtClean="0"/>
              <a:t>نسبة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اليابسة</a:t>
            </a:r>
            <a:r>
              <a:rPr lang="ar-SA" dirty="0" smtClean="0"/>
              <a:t> على سطح الكرة الارضية نحو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7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الكرة الارضية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1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536</Words>
  <Application>Microsoft Office PowerPoint</Application>
  <PresentationFormat>‫הצגה על המסך (4:3)</PresentationFormat>
  <Paragraphs>127</Paragraphs>
  <Slides>53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53</vt:i4>
      </vt:variant>
    </vt:vector>
  </HeadingPairs>
  <TitlesOfParts>
    <vt:vector size="54" baseType="lpstr">
      <vt:lpstr>ערכת נושא Office</vt:lpstr>
      <vt:lpstr>الغلاف المائي</vt:lpstr>
      <vt:lpstr>الكرة الارضية</vt:lpstr>
      <vt:lpstr>מצגת של PowerPoint</vt:lpstr>
      <vt:lpstr>מצגת של PowerPoint</vt:lpstr>
      <vt:lpstr>מצגת של PowerPoint</vt:lpstr>
      <vt:lpstr>מצגת של PowerPoint</vt:lpstr>
      <vt:lpstr>شاهد هذا الفيديو وأجب عن الاسئلة</vt:lpstr>
      <vt:lpstr>מצגת של PowerPoint</vt:lpstr>
      <vt:lpstr>الكرة الارضية</vt:lpstr>
      <vt:lpstr>أسئلة:</vt:lpstr>
      <vt:lpstr>المجمعات المائية</vt:lpstr>
      <vt:lpstr>شاهد وتعلم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أسئلة</vt:lpstr>
      <vt:lpstr>מצגת של PowerPoint</vt:lpstr>
      <vt:lpstr>الغلاف المائي</vt:lpstr>
      <vt:lpstr>מצגת של PowerPoint</vt:lpstr>
      <vt:lpstr>أسئلة:</vt:lpstr>
      <vt:lpstr>מצגת של PowerPoint</vt:lpstr>
      <vt:lpstr>מצגת של PowerPoint</vt:lpstr>
      <vt:lpstr>مهمة محوسبة</vt:lpstr>
      <vt:lpstr>الماء كمورد طبيعي</vt:lpstr>
      <vt:lpstr>الماء كمورد طبيعي</vt:lpstr>
      <vt:lpstr>خواص الماء</vt:lpstr>
      <vt:lpstr>أسئلة:</vt:lpstr>
      <vt:lpstr>إستعمالات المياة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الغلاف المائي</dc:title>
  <dc:creator>מראם</dc:creator>
  <cp:lastModifiedBy>מראם</cp:lastModifiedBy>
  <cp:revision>47</cp:revision>
  <dcterms:created xsi:type="dcterms:W3CDTF">2021-03-03T21:52:30Z</dcterms:created>
  <dcterms:modified xsi:type="dcterms:W3CDTF">2021-03-15T22:38:02Z</dcterms:modified>
</cp:coreProperties>
</file>