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64" r:id="rId4"/>
    <p:sldId id="265" r:id="rId5"/>
    <p:sldId id="259" r:id="rId6"/>
    <p:sldId id="260" r:id="rId7"/>
    <p:sldId id="262" r:id="rId8"/>
    <p:sldId id="263" r:id="rId9"/>
    <p:sldId id="266" r:id="rId10"/>
    <p:sldId id="268" r:id="rId11"/>
    <p:sldId id="269" r:id="rId1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A9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14" d="100"/>
          <a:sy n="114" d="100"/>
        </p:scale>
        <p:origin x="-145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28" name="מציין מיקום של תאריך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22B7D99-A9F2-47E2-854A-D0262DC80BA0}" type="datetimeFigureOut">
              <a:rPr lang="he-IL" smtClean="0"/>
              <a:pPr/>
              <a:t>כ"ח/טבת/תשפ"א</a:t>
            </a:fld>
            <a:endParaRPr lang="he-IL"/>
          </a:p>
        </p:txBody>
      </p:sp>
      <p:sp>
        <p:nvSpPr>
          <p:cNvPr id="17" name="מציין מיקום של כותרת תחתונה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e-IL"/>
          </a:p>
        </p:txBody>
      </p:sp>
      <p:sp>
        <p:nvSpPr>
          <p:cNvPr id="10" name="מלבן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לבן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מלבן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מלבן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מחבר ישר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מחבר ישר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מחבר ישר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מחבר ישר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מלבן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אליפסה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אליפסה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אליפסה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אליפסה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אליפסה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מציין מיקום של מספר שקופית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97AEA2D-08DC-43D4-A15E-3DBB26429F3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B7D99-A9F2-47E2-854A-D0262DC80BA0}" type="datetimeFigureOut">
              <a:rPr lang="he-IL" smtClean="0"/>
              <a:pPr/>
              <a:t>כ"ח/טבת/תשפ"א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EA2D-08DC-43D4-A15E-3DBB26429F3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B7D99-A9F2-47E2-854A-D0262DC80BA0}" type="datetimeFigureOut">
              <a:rPr lang="he-IL" smtClean="0"/>
              <a:pPr/>
              <a:t>כ"ח/טבת/תשפ"א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EA2D-08DC-43D4-A15E-3DBB26429F3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22B7D99-A9F2-47E2-854A-D0262DC80BA0}" type="datetimeFigureOut">
              <a:rPr lang="he-IL" smtClean="0"/>
              <a:pPr/>
              <a:t>כ"ח/טבת/תשפ"א</a:t>
            </a:fld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97AEA2D-08DC-43D4-A15E-3DBB26429F3A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22B7D99-A9F2-47E2-854A-D0262DC80BA0}" type="datetimeFigureOut">
              <a:rPr lang="he-IL" smtClean="0"/>
              <a:pPr/>
              <a:t>כ"ח/טבת/תשפ"א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e-IL"/>
          </a:p>
        </p:txBody>
      </p:sp>
      <p:sp>
        <p:nvSpPr>
          <p:cNvPr id="9" name="מלבן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מלבן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לבן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לבן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חבר ישר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מחבר ישר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מחבר ישר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מחבר ישר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מלבן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אליפסה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אליפסה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אליפסה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אליפסה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אליפסה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מחבר ישר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97AEA2D-08DC-43D4-A15E-3DBB26429F3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B7D99-A9F2-47E2-854A-D0262DC80BA0}" type="datetimeFigureOut">
              <a:rPr lang="he-IL" smtClean="0"/>
              <a:pPr/>
              <a:t>כ"ח/טבת/תשפ"א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EA2D-08DC-43D4-A15E-3DBB26429F3A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9" name="מציין מיקום תוכן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B7D99-A9F2-47E2-854A-D0262DC80BA0}" type="datetimeFigureOut">
              <a:rPr lang="he-IL" smtClean="0"/>
              <a:pPr/>
              <a:t>כ"ח/טבת/תשפ"א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EA2D-08DC-43D4-A15E-3DBB26429F3A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3" name="מציין מיקום תוכן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2" name="מציין מיקום טקסט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22B7D99-A9F2-47E2-854A-D0262DC80BA0}" type="datetimeFigureOut">
              <a:rPr lang="he-IL" smtClean="0"/>
              <a:pPr/>
              <a:t>כ"ח/טבת/תשפ"א</a:t>
            </a:fld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97AEA2D-08DC-43D4-A15E-3DBB26429F3A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B7D99-A9F2-47E2-854A-D0262DC80BA0}" type="datetimeFigureOut">
              <a:rPr lang="he-IL" smtClean="0"/>
              <a:pPr/>
              <a:t>כ"ח/טבת/תשפ"א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EA2D-08DC-43D4-A15E-3DBB26429F3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8" name="מחבר ישר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מלבן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חבר ישר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אליפסה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מציין מיקום תוכן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1" name="מציין מיקום של תאריך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22B7D99-A9F2-47E2-854A-D0262DC80BA0}" type="datetimeFigureOut">
              <a:rPr lang="he-IL" smtClean="0"/>
              <a:pPr/>
              <a:t>כ"ח/טבת/תשפ"א</a:t>
            </a:fld>
            <a:endParaRPr lang="he-IL"/>
          </a:p>
        </p:txBody>
      </p:sp>
      <p:sp>
        <p:nvSpPr>
          <p:cNvPr id="22" name="מציין מיקום של מספר שקופית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97AEA2D-08DC-43D4-A15E-3DBB26429F3A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23" name="מציין מיקום של כותרת תחתונה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אליפסה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מלבן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חבר ישר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מחבר ישר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מחבר ישר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מציין מיקום של תאריך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22B7D99-A9F2-47E2-854A-D0262DC80BA0}" type="datetimeFigureOut">
              <a:rPr lang="he-IL" smtClean="0"/>
              <a:pPr/>
              <a:t>כ"ח/טבת/תשפ"א</a:t>
            </a:fld>
            <a:endParaRPr lang="he-IL"/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97AEA2D-08DC-43D4-A15E-3DBB26429F3A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21" name="מציין מיקום של כותרת תחתונה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22B7D99-A9F2-47E2-854A-D0262DC80BA0}" type="datetimeFigureOut">
              <a:rPr lang="he-IL" smtClean="0"/>
              <a:pPr/>
              <a:t>כ"ח/טבת/תשפ"א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e-IL"/>
          </a:p>
        </p:txBody>
      </p:sp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מלבן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אליפסה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97AEA2D-08DC-43D4-A15E-3DBB26429F3A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71802" y="2714620"/>
            <a:ext cx="464347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6000" i="1" dirty="0" smtClean="0"/>
              <a:t>خصائص الدائرة</a:t>
            </a:r>
            <a:endParaRPr lang="he-IL" sz="6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28992" y="285728"/>
            <a:ext cx="178595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/>
              <a:t>القطاع</a:t>
            </a:r>
            <a:endParaRPr lang="he-IL" sz="4000" b="1" dirty="0"/>
          </a:p>
        </p:txBody>
      </p:sp>
      <p:sp>
        <p:nvSpPr>
          <p:cNvPr id="6" name="אליפסה 5"/>
          <p:cNvSpPr/>
          <p:nvPr/>
        </p:nvSpPr>
        <p:spPr>
          <a:xfrm>
            <a:off x="3286116" y="3286124"/>
            <a:ext cx="2286016" cy="2286016"/>
          </a:xfrm>
          <a:prstGeom prst="ellipse">
            <a:avLst/>
          </a:prstGeom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אליפסה 6"/>
          <p:cNvSpPr/>
          <p:nvPr/>
        </p:nvSpPr>
        <p:spPr>
          <a:xfrm>
            <a:off x="4357686" y="4357694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1" name="מחבר חץ ישר 10"/>
          <p:cNvCxnSpPr>
            <a:stCxn id="12" idx="1"/>
          </p:cNvCxnSpPr>
          <p:nvPr/>
        </p:nvCxnSpPr>
        <p:spPr>
          <a:xfrm rot="10800000" flipV="1">
            <a:off x="4786314" y="3542228"/>
            <a:ext cx="1785950" cy="31540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572264" y="3357562"/>
            <a:ext cx="857256" cy="36933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>
                <a:solidFill>
                  <a:srgbClr val="0070C0"/>
                </a:solidFill>
              </a:rPr>
              <a:t>القطاع</a:t>
            </a:r>
            <a:endParaRPr lang="he-IL" b="1" dirty="0">
              <a:solidFill>
                <a:srgbClr val="0070C0"/>
              </a:solidFill>
            </a:endParaRPr>
          </a:p>
        </p:txBody>
      </p:sp>
      <p:sp>
        <p:nvSpPr>
          <p:cNvPr id="14" name="קשת 13"/>
          <p:cNvSpPr/>
          <p:nvPr/>
        </p:nvSpPr>
        <p:spPr>
          <a:xfrm>
            <a:off x="3071802" y="3286124"/>
            <a:ext cx="2500330" cy="1857388"/>
          </a:xfrm>
          <a:prstGeom prst="arc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כותרת 1"/>
          <p:cNvSpPr txBox="1">
            <a:spLocks/>
          </p:cNvSpPr>
          <p:nvPr/>
        </p:nvSpPr>
        <p:spPr>
          <a:xfrm>
            <a:off x="214282" y="857232"/>
            <a:ext cx="7467600" cy="2714644"/>
          </a:xfrm>
          <a:prstGeom prst="rect">
            <a:avLst/>
          </a:prstGeom>
        </p:spPr>
        <p:txBody>
          <a:bodyPr vert="horz" anchor="b">
            <a:normAutofit fontScale="90000"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1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>هو جزء من مساحة الدائرة المحصور بين نصفي قطرين وقوس. </a:t>
            </a:r>
            <a:br>
              <a:rPr kumimoji="0" lang="ar-SA" sz="31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ar-SA" sz="3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ar-SA" sz="3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ar-SA" sz="31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ar-SA" sz="31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ar-SA" sz="31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>* يوجد </a:t>
            </a:r>
            <a:r>
              <a:rPr kumimoji="0" lang="ar-SA" sz="31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>الى</a:t>
            </a:r>
            <a:r>
              <a:rPr kumimoji="0" lang="ar-SA" sz="31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> ما لا نهاية من القطاعات في الدائرة</a:t>
            </a:r>
            <a:r>
              <a:rPr kumimoji="0" lang="ar-LB" sz="28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ahoma" pitchFamily="34" charset="0"/>
                <a:ea typeface="+mj-ea"/>
                <a:cs typeface="Mudir MT" pitchFamily="2" charset="-78"/>
              </a:rPr>
              <a:t/>
            </a:r>
            <a:br>
              <a:rPr kumimoji="0" lang="ar-LB" sz="28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ahoma" pitchFamily="34" charset="0"/>
                <a:ea typeface="+mj-ea"/>
                <a:cs typeface="Mudir MT" pitchFamily="2" charset="-78"/>
              </a:rPr>
            </a:br>
            <a:r>
              <a:rPr kumimoji="0" lang="ar-LB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Mudir MT" pitchFamily="2" charset="-78"/>
              </a:rPr>
              <a:t/>
            </a:r>
            <a:br>
              <a:rPr kumimoji="0" lang="ar-LB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Mudir MT" pitchFamily="2" charset="-78"/>
              </a:rPr>
            </a:br>
            <a:endParaRPr kumimoji="0" lang="he-IL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5" name="מחבר ישר 14"/>
          <p:cNvCxnSpPr>
            <a:stCxn id="7" idx="3"/>
            <a:endCxn id="14" idx="0"/>
          </p:cNvCxnSpPr>
          <p:nvPr/>
        </p:nvCxnSpPr>
        <p:spPr>
          <a:xfrm rot="5400000" flipH="1">
            <a:off x="3753528" y="3854564"/>
            <a:ext cx="1193522" cy="56642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ישר 16"/>
          <p:cNvCxnSpPr>
            <a:stCxn id="7" idx="2"/>
            <a:endCxn id="14" idx="2"/>
          </p:cNvCxnSpPr>
          <p:nvPr/>
        </p:nvCxnSpPr>
        <p:spPr>
          <a:xfrm rot="10800000" flipH="1">
            <a:off x="4357686" y="4214818"/>
            <a:ext cx="1214446" cy="214314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28992" y="285728"/>
            <a:ext cx="178595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/>
              <a:t>المماس</a:t>
            </a:r>
            <a:endParaRPr lang="he-IL" sz="4000" b="1" dirty="0"/>
          </a:p>
        </p:txBody>
      </p:sp>
      <p:sp>
        <p:nvSpPr>
          <p:cNvPr id="6" name="אליפסה 5"/>
          <p:cNvSpPr/>
          <p:nvPr/>
        </p:nvSpPr>
        <p:spPr>
          <a:xfrm>
            <a:off x="3286116" y="3286124"/>
            <a:ext cx="2286016" cy="2286016"/>
          </a:xfrm>
          <a:prstGeom prst="ellipse">
            <a:avLst/>
          </a:prstGeom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אליפסה 6"/>
          <p:cNvSpPr/>
          <p:nvPr/>
        </p:nvSpPr>
        <p:spPr>
          <a:xfrm>
            <a:off x="5429256" y="407194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1" name="מחבר חץ ישר 10"/>
          <p:cNvCxnSpPr>
            <a:stCxn id="12" idx="1"/>
          </p:cNvCxnSpPr>
          <p:nvPr/>
        </p:nvCxnSpPr>
        <p:spPr>
          <a:xfrm rot="10800000" flipV="1">
            <a:off x="5715008" y="3542228"/>
            <a:ext cx="857256" cy="529714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572264" y="3357562"/>
            <a:ext cx="857256" cy="36933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>
                <a:solidFill>
                  <a:srgbClr val="0070C0"/>
                </a:solidFill>
              </a:rPr>
              <a:t>المماس</a:t>
            </a:r>
            <a:endParaRPr lang="he-IL" b="1" dirty="0">
              <a:solidFill>
                <a:srgbClr val="0070C0"/>
              </a:solidFill>
            </a:endParaRPr>
          </a:p>
        </p:txBody>
      </p:sp>
      <p:sp>
        <p:nvSpPr>
          <p:cNvPr id="10" name="כותרת 1"/>
          <p:cNvSpPr txBox="1">
            <a:spLocks/>
          </p:cNvSpPr>
          <p:nvPr/>
        </p:nvSpPr>
        <p:spPr>
          <a:xfrm>
            <a:off x="214282" y="857232"/>
            <a:ext cx="7467600" cy="2714644"/>
          </a:xfrm>
          <a:prstGeom prst="rect">
            <a:avLst/>
          </a:prstGeom>
        </p:spPr>
        <p:txBody>
          <a:bodyPr vert="horz" anchor="b">
            <a:normAutofit fontScale="90000" lnSpcReduction="20000"/>
          </a:bodyPr>
          <a:lstStyle/>
          <a:p>
            <a:pPr>
              <a:spcBef>
                <a:spcPct val="0"/>
              </a:spcBef>
            </a:pPr>
            <a:r>
              <a:rPr lang="ar-SA" sz="3100" cap="small" dirty="0">
                <a:latin typeface="Tahoma" pitchFamily="34" charset="0"/>
                <a:ea typeface="+mj-ea"/>
                <a:cs typeface="+mj-cs"/>
              </a:rPr>
              <a:t>المماس هو مستقيم يمس الدائرة في نقطة</a:t>
            </a:r>
            <a:r>
              <a:rPr lang="ar-LB" sz="3100" cap="small" dirty="0">
                <a:latin typeface="Tahoma" pitchFamily="34" charset="0"/>
                <a:ea typeface="+mj-ea"/>
                <a:cs typeface="+mj-cs"/>
              </a:rPr>
              <a:t> </a:t>
            </a:r>
            <a:r>
              <a:rPr lang="ar-SA" sz="3100" cap="small" dirty="0" smtClean="0">
                <a:latin typeface="Tahoma" pitchFamily="34" charset="0"/>
                <a:ea typeface="+mj-ea"/>
                <a:cs typeface="+mj-cs"/>
              </a:rPr>
              <a:t>واحدة فقط.</a:t>
            </a:r>
            <a:endParaRPr lang="en-US" sz="3100" cap="small" dirty="0">
              <a:latin typeface="Tahoma" pitchFamily="34" charset="0"/>
              <a:ea typeface="+mj-ea"/>
              <a:cs typeface="+mj-cs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1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ar-SA" sz="31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ar-SA" sz="3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ar-SA" sz="3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ar-SA" sz="31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ar-SA" sz="31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ar-SA" sz="31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>* يوجد </a:t>
            </a:r>
            <a:r>
              <a:rPr kumimoji="0" lang="ar-SA" sz="31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>الى</a:t>
            </a:r>
            <a:r>
              <a:rPr kumimoji="0" lang="ar-SA" sz="31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> ما لا نهاية من </a:t>
            </a:r>
            <a:r>
              <a:rPr kumimoji="0" lang="ar-SA" sz="31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>المماسات</a:t>
            </a:r>
            <a:r>
              <a:rPr kumimoji="0" lang="ar-SA" sz="31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> في الدائرة</a:t>
            </a:r>
            <a:r>
              <a:rPr kumimoji="0" lang="ar-LB" sz="28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ahoma" pitchFamily="34" charset="0"/>
                <a:ea typeface="+mj-ea"/>
                <a:cs typeface="Mudir MT" pitchFamily="2" charset="-78"/>
              </a:rPr>
              <a:t/>
            </a:r>
            <a:br>
              <a:rPr kumimoji="0" lang="ar-LB" sz="28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ahoma" pitchFamily="34" charset="0"/>
                <a:ea typeface="+mj-ea"/>
                <a:cs typeface="Mudir MT" pitchFamily="2" charset="-78"/>
              </a:rPr>
            </a:br>
            <a:r>
              <a:rPr kumimoji="0" lang="ar-LB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Mudir MT" pitchFamily="2" charset="-78"/>
              </a:rPr>
              <a:t/>
            </a:r>
            <a:br>
              <a:rPr kumimoji="0" lang="ar-LB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Mudir MT" pitchFamily="2" charset="-78"/>
              </a:rPr>
            </a:br>
            <a:endParaRPr kumimoji="0" lang="he-IL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8" name="מחבר ישר 17"/>
          <p:cNvCxnSpPr/>
          <p:nvPr/>
        </p:nvCxnSpPr>
        <p:spPr>
          <a:xfrm rot="16200000" flipH="1">
            <a:off x="4250529" y="3750471"/>
            <a:ext cx="2714644" cy="107157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57224" y="928670"/>
            <a:ext cx="7467600" cy="2071694"/>
          </a:xfrm>
        </p:spPr>
        <p:txBody>
          <a:bodyPr>
            <a:normAutofit/>
          </a:bodyPr>
          <a:lstStyle/>
          <a:p>
            <a:pPr algn="r"/>
            <a:r>
              <a:rPr lang="ar-SA" sz="2800" dirty="0" smtClean="0">
                <a:solidFill>
                  <a:schemeClr val="tx1"/>
                </a:solidFill>
              </a:rPr>
              <a:t>الدائرة هي المحل الهندسي وهي خط منحن مغلق عليه </a:t>
            </a:r>
            <a:r>
              <a:rPr lang="ar-SA" sz="2800" dirty="0" err="1" smtClean="0">
                <a:solidFill>
                  <a:schemeClr val="tx1"/>
                </a:solidFill>
              </a:rPr>
              <a:t>الى</a:t>
            </a:r>
            <a:r>
              <a:rPr lang="ar-SA" sz="2800" dirty="0" smtClean="0">
                <a:solidFill>
                  <a:schemeClr val="tx1"/>
                </a:solidFill>
              </a:rPr>
              <a:t> ما لا نهاية من النقاط </a:t>
            </a:r>
            <a:r>
              <a:rPr lang="ar-LB" sz="2800" dirty="0" smtClean="0">
                <a:solidFill>
                  <a:schemeClr val="tx1"/>
                </a:solidFill>
              </a:rPr>
              <a:t>التي</a:t>
            </a:r>
            <a:r>
              <a:rPr lang="ar-SA" sz="2800" dirty="0" smtClean="0">
                <a:solidFill>
                  <a:schemeClr val="tx1"/>
                </a:solidFill>
              </a:rPr>
              <a:t> تبعد بعد</a:t>
            </a:r>
            <a:r>
              <a:rPr lang="ar-LB" sz="2800" dirty="0" smtClean="0">
                <a:solidFill>
                  <a:schemeClr val="tx1"/>
                </a:solidFill>
              </a:rPr>
              <a:t>ً</a:t>
            </a:r>
            <a:r>
              <a:rPr lang="ar-SA" sz="2800" dirty="0" smtClean="0">
                <a:solidFill>
                  <a:schemeClr val="tx1"/>
                </a:solidFill>
              </a:rPr>
              <a:t>ا ثابت</a:t>
            </a:r>
            <a:r>
              <a:rPr lang="ar-LB" sz="2800" dirty="0" smtClean="0">
                <a:solidFill>
                  <a:schemeClr val="tx1"/>
                </a:solidFill>
              </a:rPr>
              <a:t>ً</a:t>
            </a:r>
            <a:r>
              <a:rPr lang="ar-SA" sz="2800" dirty="0" smtClean="0">
                <a:solidFill>
                  <a:schemeClr val="tx1"/>
                </a:solidFill>
              </a:rPr>
              <a:t>ا عن نقطة ثابتة تسمى مركز الدائرة.</a:t>
            </a:r>
            <a:r>
              <a:rPr lang="ar-LB" dirty="0" smtClean="0">
                <a:cs typeface="Mudir MT" pitchFamily="2" charset="-78"/>
              </a:rPr>
              <a:t/>
            </a:r>
            <a:br>
              <a:rPr lang="ar-LB" dirty="0" smtClean="0">
                <a:cs typeface="Mudir MT" pitchFamily="2" charset="-78"/>
              </a:rPr>
            </a:b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3714744" y="285728"/>
            <a:ext cx="178595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/>
              <a:t>الدائرة</a:t>
            </a:r>
            <a:endParaRPr lang="he-IL" sz="4000" b="1" dirty="0"/>
          </a:p>
        </p:txBody>
      </p:sp>
      <p:sp>
        <p:nvSpPr>
          <p:cNvPr id="6" name="אליפסה 5"/>
          <p:cNvSpPr/>
          <p:nvPr/>
        </p:nvSpPr>
        <p:spPr>
          <a:xfrm>
            <a:off x="3286116" y="3286124"/>
            <a:ext cx="2286016" cy="2286016"/>
          </a:xfrm>
          <a:prstGeom prst="ellipse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אליפסה 6"/>
          <p:cNvSpPr/>
          <p:nvPr/>
        </p:nvSpPr>
        <p:spPr>
          <a:xfrm>
            <a:off x="4357686" y="4357694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1" name="מחבר חץ ישר 10"/>
          <p:cNvCxnSpPr/>
          <p:nvPr/>
        </p:nvCxnSpPr>
        <p:spPr>
          <a:xfrm rot="10800000" flipV="1">
            <a:off x="4643438" y="3714752"/>
            <a:ext cx="1928826" cy="6429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572264" y="3286124"/>
            <a:ext cx="857256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>
                <a:solidFill>
                  <a:srgbClr val="FF0000"/>
                </a:solidFill>
              </a:rPr>
              <a:t>مركز الدائرة</a:t>
            </a:r>
            <a:endParaRPr lang="he-IL" b="1" dirty="0">
              <a:solidFill>
                <a:srgbClr val="FF0000"/>
              </a:solidFill>
            </a:endParaRPr>
          </a:p>
        </p:txBody>
      </p:sp>
      <p:cxnSp>
        <p:nvCxnSpPr>
          <p:cNvPr id="14" name="מחבר חץ ישר 13"/>
          <p:cNvCxnSpPr/>
          <p:nvPr/>
        </p:nvCxnSpPr>
        <p:spPr>
          <a:xfrm>
            <a:off x="2214546" y="3357562"/>
            <a:ext cx="1143008" cy="50006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428728" y="3000372"/>
            <a:ext cx="78581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محيط الدائرة</a:t>
            </a:r>
            <a:endParaRPr lang="he-IL" b="1" dirty="0"/>
          </a:p>
        </p:txBody>
      </p:sp>
      <p:cxnSp>
        <p:nvCxnSpPr>
          <p:cNvPr id="18" name="מחבר חץ ישר 17"/>
          <p:cNvCxnSpPr/>
          <p:nvPr/>
        </p:nvCxnSpPr>
        <p:spPr>
          <a:xfrm flipV="1">
            <a:off x="2285984" y="4643446"/>
            <a:ext cx="1500198" cy="78581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428728" y="5072074"/>
            <a:ext cx="857256" cy="646331"/>
          </a:xfrm>
          <a:prstGeom prst="rect">
            <a:avLst/>
          </a:prstGeom>
          <a:noFill/>
          <a:ln w="38100">
            <a:solidFill>
              <a:srgbClr val="FCA904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مساحة الدائرة</a:t>
            </a:r>
            <a:endParaRPr lang="he-IL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71472" y="1142984"/>
            <a:ext cx="7467600" cy="928694"/>
          </a:xfrm>
        </p:spPr>
        <p:txBody>
          <a:bodyPr>
            <a:normAutofit fontScale="90000"/>
          </a:bodyPr>
          <a:lstStyle/>
          <a:p>
            <a:pPr algn="r"/>
            <a:r>
              <a:rPr lang="ar-SA" sz="3100" dirty="0" smtClean="0">
                <a:solidFill>
                  <a:schemeClr val="tx1"/>
                </a:solidFill>
              </a:rPr>
              <a:t>هي المنطقة المحصورة داخل المحيط.</a:t>
            </a:r>
            <a:r>
              <a:rPr lang="ar-LB" dirty="0" smtClean="0">
                <a:cs typeface="Mudir MT" pitchFamily="2" charset="-78"/>
              </a:rPr>
              <a:t/>
            </a:r>
            <a:br>
              <a:rPr lang="ar-LB" dirty="0" smtClean="0">
                <a:cs typeface="Mudir MT" pitchFamily="2" charset="-78"/>
              </a:rPr>
            </a:b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2643174" y="214290"/>
            <a:ext cx="292895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/>
              <a:t>مساحة الدائرة</a:t>
            </a:r>
            <a:endParaRPr lang="he-IL" sz="4000" b="1" dirty="0"/>
          </a:p>
        </p:txBody>
      </p:sp>
      <p:sp>
        <p:nvSpPr>
          <p:cNvPr id="6" name="אליפסה 5"/>
          <p:cNvSpPr/>
          <p:nvPr/>
        </p:nvSpPr>
        <p:spPr>
          <a:xfrm>
            <a:off x="3286116" y="3286124"/>
            <a:ext cx="2286016" cy="2286016"/>
          </a:xfrm>
          <a:prstGeom prst="ellipse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אליפסה 6"/>
          <p:cNvSpPr/>
          <p:nvPr/>
        </p:nvSpPr>
        <p:spPr>
          <a:xfrm>
            <a:off x="4357686" y="4357694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1" name="מחבר חץ ישר 10"/>
          <p:cNvCxnSpPr/>
          <p:nvPr/>
        </p:nvCxnSpPr>
        <p:spPr>
          <a:xfrm rot="10800000" flipV="1">
            <a:off x="4643438" y="3714752"/>
            <a:ext cx="1928826" cy="6429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572264" y="3286124"/>
            <a:ext cx="857256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>
                <a:solidFill>
                  <a:srgbClr val="FF0000"/>
                </a:solidFill>
              </a:rPr>
              <a:t>مركز الدائرة</a:t>
            </a:r>
            <a:endParaRPr lang="he-IL" b="1" dirty="0">
              <a:solidFill>
                <a:srgbClr val="FF0000"/>
              </a:solidFill>
            </a:endParaRPr>
          </a:p>
        </p:txBody>
      </p:sp>
      <p:cxnSp>
        <p:nvCxnSpPr>
          <p:cNvPr id="14" name="מחבר חץ ישר 13"/>
          <p:cNvCxnSpPr/>
          <p:nvPr/>
        </p:nvCxnSpPr>
        <p:spPr>
          <a:xfrm>
            <a:off x="2214546" y="3357562"/>
            <a:ext cx="1143008" cy="50006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428728" y="3000372"/>
            <a:ext cx="78581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محيط الدائرة</a:t>
            </a:r>
            <a:endParaRPr lang="he-IL" b="1" dirty="0"/>
          </a:p>
        </p:txBody>
      </p:sp>
      <p:cxnSp>
        <p:nvCxnSpPr>
          <p:cNvPr id="18" name="מחבר חץ ישר 17"/>
          <p:cNvCxnSpPr/>
          <p:nvPr/>
        </p:nvCxnSpPr>
        <p:spPr>
          <a:xfrm flipV="1">
            <a:off x="2285984" y="4643446"/>
            <a:ext cx="1500198" cy="78581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428728" y="5072074"/>
            <a:ext cx="857256" cy="646331"/>
          </a:xfrm>
          <a:prstGeom prst="rect">
            <a:avLst/>
          </a:prstGeom>
          <a:noFill/>
          <a:ln w="38100">
            <a:solidFill>
              <a:srgbClr val="FCA904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مساحة الدائرة</a:t>
            </a:r>
            <a:endParaRPr lang="he-IL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71472" y="1142984"/>
            <a:ext cx="7467600" cy="928694"/>
          </a:xfrm>
        </p:spPr>
        <p:txBody>
          <a:bodyPr>
            <a:normAutofit fontScale="90000"/>
          </a:bodyPr>
          <a:lstStyle/>
          <a:p>
            <a:pPr algn="r"/>
            <a:r>
              <a:rPr lang="ar-SA" sz="3100" dirty="0" smtClean="0">
                <a:solidFill>
                  <a:schemeClr val="tx1"/>
                </a:solidFill>
              </a:rPr>
              <a:t>هو خط منحني الذي يحصر مساحة الدائرة.</a:t>
            </a:r>
            <a:r>
              <a:rPr lang="ar-LB" dirty="0" smtClean="0">
                <a:cs typeface="Mudir MT" pitchFamily="2" charset="-78"/>
              </a:rPr>
              <a:t/>
            </a:r>
            <a:br>
              <a:rPr lang="ar-LB" dirty="0" smtClean="0">
                <a:cs typeface="Mudir MT" pitchFamily="2" charset="-78"/>
              </a:rPr>
            </a:b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2643174" y="214290"/>
            <a:ext cx="292895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/>
              <a:t>محيط الدائرة</a:t>
            </a:r>
            <a:endParaRPr lang="he-IL" sz="4000" b="1" dirty="0"/>
          </a:p>
        </p:txBody>
      </p:sp>
      <p:sp>
        <p:nvSpPr>
          <p:cNvPr id="6" name="אליפסה 5"/>
          <p:cNvSpPr/>
          <p:nvPr/>
        </p:nvSpPr>
        <p:spPr>
          <a:xfrm>
            <a:off x="3286116" y="3286124"/>
            <a:ext cx="2286016" cy="2286016"/>
          </a:xfrm>
          <a:prstGeom prst="ellipse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אליפסה 6"/>
          <p:cNvSpPr/>
          <p:nvPr/>
        </p:nvSpPr>
        <p:spPr>
          <a:xfrm>
            <a:off x="4357686" y="4357694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1" name="מחבר חץ ישר 10"/>
          <p:cNvCxnSpPr/>
          <p:nvPr/>
        </p:nvCxnSpPr>
        <p:spPr>
          <a:xfrm rot="10800000" flipV="1">
            <a:off x="4643438" y="3714752"/>
            <a:ext cx="1928826" cy="6429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572264" y="3286124"/>
            <a:ext cx="857256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>
                <a:solidFill>
                  <a:srgbClr val="FF0000"/>
                </a:solidFill>
              </a:rPr>
              <a:t>مركز الدائرة</a:t>
            </a:r>
            <a:endParaRPr lang="he-IL" b="1" dirty="0">
              <a:solidFill>
                <a:srgbClr val="FF0000"/>
              </a:solidFill>
            </a:endParaRPr>
          </a:p>
        </p:txBody>
      </p:sp>
      <p:cxnSp>
        <p:nvCxnSpPr>
          <p:cNvPr id="14" name="מחבר חץ ישר 13"/>
          <p:cNvCxnSpPr/>
          <p:nvPr/>
        </p:nvCxnSpPr>
        <p:spPr>
          <a:xfrm>
            <a:off x="2214546" y="3357562"/>
            <a:ext cx="1143008" cy="50006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428728" y="3000372"/>
            <a:ext cx="78581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محيط الدائرة</a:t>
            </a:r>
            <a:endParaRPr lang="he-IL" b="1" dirty="0"/>
          </a:p>
        </p:txBody>
      </p:sp>
      <p:cxnSp>
        <p:nvCxnSpPr>
          <p:cNvPr id="18" name="מחבר חץ ישר 17"/>
          <p:cNvCxnSpPr/>
          <p:nvPr/>
        </p:nvCxnSpPr>
        <p:spPr>
          <a:xfrm flipV="1">
            <a:off x="2285984" y="4643446"/>
            <a:ext cx="1500198" cy="78581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428728" y="5072074"/>
            <a:ext cx="857256" cy="646331"/>
          </a:xfrm>
          <a:prstGeom prst="rect">
            <a:avLst/>
          </a:prstGeom>
          <a:noFill/>
          <a:ln w="38100">
            <a:solidFill>
              <a:srgbClr val="FCA904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مساحة الدائرة</a:t>
            </a:r>
            <a:endParaRPr lang="he-IL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71472" y="1571620"/>
            <a:ext cx="7467600" cy="2071694"/>
          </a:xfrm>
        </p:spPr>
        <p:txBody>
          <a:bodyPr>
            <a:normAutofit fontScale="90000"/>
          </a:bodyPr>
          <a:lstStyle/>
          <a:p>
            <a:pPr algn="r"/>
            <a: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  <a:t>القطر هو قطعة تصل بين نقطتين على محيط الدائرة وتمر عبر نقطة مركز الدائرة.</a:t>
            </a:r>
            <a:b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  <a:t>* يوجد </a:t>
            </a:r>
            <a:r>
              <a:rPr lang="ar-SA" sz="3100" dirty="0" err="1" smtClean="0">
                <a:solidFill>
                  <a:schemeClr val="tx1"/>
                </a:solidFill>
                <a:latin typeface="Tahoma" pitchFamily="34" charset="0"/>
              </a:rPr>
              <a:t>الى</a:t>
            </a:r>
            <a: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  <a:t> ما لا نهاية من الأقطار في الدائرة</a:t>
            </a:r>
            <a:r>
              <a:rPr lang="ar-LB" sz="2800" b="1" dirty="0" smtClean="0">
                <a:solidFill>
                  <a:srgbClr val="0000FF"/>
                </a:solidFill>
                <a:latin typeface="Tahoma" pitchFamily="34" charset="0"/>
                <a:cs typeface="Mudir MT" pitchFamily="2" charset="-78"/>
              </a:rPr>
              <a:t/>
            </a:r>
            <a:br>
              <a:rPr lang="ar-LB" sz="2800" b="1" dirty="0" smtClean="0">
                <a:solidFill>
                  <a:srgbClr val="0000FF"/>
                </a:solidFill>
                <a:latin typeface="Tahoma" pitchFamily="34" charset="0"/>
                <a:cs typeface="Mudir MT" pitchFamily="2" charset="-78"/>
              </a:rPr>
            </a:br>
            <a:r>
              <a:rPr lang="ar-LB" dirty="0" smtClean="0">
                <a:cs typeface="Mudir MT" pitchFamily="2" charset="-78"/>
              </a:rPr>
              <a:t/>
            </a:r>
            <a:br>
              <a:rPr lang="ar-LB" dirty="0" smtClean="0">
                <a:cs typeface="Mudir MT" pitchFamily="2" charset="-78"/>
              </a:rPr>
            </a:b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3428992" y="285728"/>
            <a:ext cx="178595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/>
              <a:t>القطر</a:t>
            </a:r>
            <a:endParaRPr lang="he-IL" sz="4000" b="1" dirty="0"/>
          </a:p>
        </p:txBody>
      </p:sp>
      <p:sp>
        <p:nvSpPr>
          <p:cNvPr id="6" name="אליפסה 5"/>
          <p:cNvSpPr/>
          <p:nvPr/>
        </p:nvSpPr>
        <p:spPr>
          <a:xfrm>
            <a:off x="3286116" y="3286124"/>
            <a:ext cx="2286016" cy="2286016"/>
          </a:xfrm>
          <a:prstGeom prst="ellipse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אליפסה 6"/>
          <p:cNvSpPr/>
          <p:nvPr/>
        </p:nvSpPr>
        <p:spPr>
          <a:xfrm>
            <a:off x="4357686" y="4357694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1" name="מחבר חץ ישר 10"/>
          <p:cNvCxnSpPr/>
          <p:nvPr/>
        </p:nvCxnSpPr>
        <p:spPr>
          <a:xfrm rot="10800000" flipV="1">
            <a:off x="5000628" y="3714752"/>
            <a:ext cx="1571636" cy="642942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572264" y="3357562"/>
            <a:ext cx="857256" cy="36933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>
                <a:solidFill>
                  <a:srgbClr val="0070C0"/>
                </a:solidFill>
              </a:rPr>
              <a:t>القطر</a:t>
            </a:r>
            <a:endParaRPr lang="he-IL" b="1" dirty="0">
              <a:solidFill>
                <a:srgbClr val="0070C0"/>
              </a:solidFill>
            </a:endParaRPr>
          </a:p>
        </p:txBody>
      </p:sp>
      <p:cxnSp>
        <p:nvCxnSpPr>
          <p:cNvPr id="16" name="מחבר ישר 15"/>
          <p:cNvCxnSpPr>
            <a:stCxn id="6" idx="0"/>
            <a:endCxn id="6" idx="4"/>
          </p:cNvCxnSpPr>
          <p:nvPr/>
        </p:nvCxnSpPr>
        <p:spPr>
          <a:xfrm rot="16200000" flipH="1">
            <a:off x="3286116" y="4429132"/>
            <a:ext cx="2286016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ישר 16"/>
          <p:cNvCxnSpPr>
            <a:stCxn id="6" idx="6"/>
            <a:endCxn id="6" idx="2"/>
          </p:cNvCxnSpPr>
          <p:nvPr/>
        </p:nvCxnSpPr>
        <p:spPr>
          <a:xfrm flipH="1">
            <a:off x="3286116" y="4429132"/>
            <a:ext cx="2286016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71472" y="1571620"/>
            <a:ext cx="7467600" cy="2071694"/>
          </a:xfrm>
        </p:spPr>
        <p:txBody>
          <a:bodyPr>
            <a:normAutofit fontScale="90000"/>
          </a:bodyPr>
          <a:lstStyle/>
          <a:p>
            <a:pPr algn="r"/>
            <a: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  <a:t>نصف القطر هو قطعة تصل بين نقطة على محيط الدائرة ونقطة مركز الدائرة.</a:t>
            </a:r>
            <a:b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  <a:t>* يوجد </a:t>
            </a:r>
            <a:r>
              <a:rPr lang="ar-SA" sz="3100" dirty="0" err="1" smtClean="0">
                <a:solidFill>
                  <a:schemeClr val="tx1"/>
                </a:solidFill>
                <a:latin typeface="Tahoma" pitchFamily="34" charset="0"/>
              </a:rPr>
              <a:t>الى</a:t>
            </a:r>
            <a: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  <a:t> ما لا نهاية من أنصاف الأقطار في الدائرة.</a:t>
            </a:r>
            <a:r>
              <a:rPr lang="ar-LB" sz="2800" b="1" dirty="0" smtClean="0">
                <a:solidFill>
                  <a:srgbClr val="0000FF"/>
                </a:solidFill>
                <a:latin typeface="Tahoma" pitchFamily="34" charset="0"/>
                <a:cs typeface="Mudir MT" pitchFamily="2" charset="-78"/>
              </a:rPr>
              <a:t/>
            </a:r>
            <a:br>
              <a:rPr lang="ar-LB" sz="2800" b="1" dirty="0" smtClean="0">
                <a:solidFill>
                  <a:srgbClr val="0000FF"/>
                </a:solidFill>
                <a:latin typeface="Tahoma" pitchFamily="34" charset="0"/>
                <a:cs typeface="Mudir MT" pitchFamily="2" charset="-78"/>
              </a:rPr>
            </a:br>
            <a:r>
              <a:rPr lang="ar-LB" dirty="0" smtClean="0">
                <a:cs typeface="Mudir MT" pitchFamily="2" charset="-78"/>
              </a:rPr>
              <a:t/>
            </a:r>
            <a:br>
              <a:rPr lang="ar-LB" dirty="0" smtClean="0">
                <a:cs typeface="Mudir MT" pitchFamily="2" charset="-78"/>
              </a:rPr>
            </a:b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3428992" y="285728"/>
            <a:ext cx="23574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/>
              <a:t>نصف القطر</a:t>
            </a:r>
            <a:endParaRPr lang="he-IL" sz="4000" b="1" dirty="0"/>
          </a:p>
        </p:txBody>
      </p:sp>
      <p:sp>
        <p:nvSpPr>
          <p:cNvPr id="6" name="אליפסה 5"/>
          <p:cNvSpPr/>
          <p:nvPr/>
        </p:nvSpPr>
        <p:spPr>
          <a:xfrm>
            <a:off x="3286116" y="3286124"/>
            <a:ext cx="2286016" cy="2286016"/>
          </a:xfrm>
          <a:prstGeom prst="ellipse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אליפסה 6"/>
          <p:cNvSpPr/>
          <p:nvPr/>
        </p:nvSpPr>
        <p:spPr>
          <a:xfrm>
            <a:off x="4357686" y="4357694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1" name="מחבר חץ ישר 10"/>
          <p:cNvCxnSpPr/>
          <p:nvPr/>
        </p:nvCxnSpPr>
        <p:spPr>
          <a:xfrm rot="10800000" flipV="1">
            <a:off x="5000628" y="3714752"/>
            <a:ext cx="1571636" cy="642942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572264" y="3357562"/>
            <a:ext cx="857256" cy="646331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>
                <a:solidFill>
                  <a:srgbClr val="0070C0"/>
                </a:solidFill>
              </a:rPr>
              <a:t>نصف القطر</a:t>
            </a:r>
            <a:endParaRPr lang="he-IL" b="1" dirty="0">
              <a:solidFill>
                <a:srgbClr val="0070C0"/>
              </a:solidFill>
            </a:endParaRPr>
          </a:p>
        </p:txBody>
      </p:sp>
      <p:cxnSp>
        <p:nvCxnSpPr>
          <p:cNvPr id="16" name="מחבר ישר 15"/>
          <p:cNvCxnSpPr>
            <a:stCxn id="6" idx="0"/>
            <a:endCxn id="7" idx="0"/>
          </p:cNvCxnSpPr>
          <p:nvPr/>
        </p:nvCxnSpPr>
        <p:spPr>
          <a:xfrm rot="16200000" flipH="1">
            <a:off x="3893339" y="3821909"/>
            <a:ext cx="1071570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ישר 16"/>
          <p:cNvCxnSpPr>
            <a:stCxn id="6" idx="6"/>
            <a:endCxn id="7" idx="6"/>
          </p:cNvCxnSpPr>
          <p:nvPr/>
        </p:nvCxnSpPr>
        <p:spPr>
          <a:xfrm flipH="1">
            <a:off x="4500562" y="4429132"/>
            <a:ext cx="1071570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4282" y="928670"/>
            <a:ext cx="7467600" cy="3000396"/>
          </a:xfrm>
        </p:spPr>
        <p:txBody>
          <a:bodyPr>
            <a:normAutofit fontScale="90000"/>
          </a:bodyPr>
          <a:lstStyle/>
          <a:p>
            <a:pPr algn="r"/>
            <a: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  <a:t>الوتر هو قطعة تصل بين نقطتين على محيط الدائرة.</a:t>
            </a:r>
            <a:b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  <a:t>* الوتر الذي يمر عبر مركز الدائرة يسمى قطرًا</a:t>
            </a:r>
            <a:b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  <a:t>* يوجد </a:t>
            </a:r>
            <a:r>
              <a:rPr lang="ar-SA" sz="3100" dirty="0" err="1" smtClean="0">
                <a:solidFill>
                  <a:schemeClr val="tx1"/>
                </a:solidFill>
                <a:latin typeface="Tahoma" pitchFamily="34" charset="0"/>
              </a:rPr>
              <a:t>الى</a:t>
            </a:r>
            <a: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  <a:t> ما لا نهاية من الأوتار في الدائرة</a:t>
            </a:r>
            <a:r>
              <a:rPr lang="ar-LB" sz="2800" b="1" dirty="0" smtClean="0">
                <a:solidFill>
                  <a:srgbClr val="0000FF"/>
                </a:solidFill>
                <a:latin typeface="Tahoma" pitchFamily="34" charset="0"/>
                <a:cs typeface="Mudir MT" pitchFamily="2" charset="-78"/>
              </a:rPr>
              <a:t/>
            </a:r>
            <a:br>
              <a:rPr lang="ar-LB" sz="2800" b="1" dirty="0" smtClean="0">
                <a:solidFill>
                  <a:srgbClr val="0000FF"/>
                </a:solidFill>
                <a:latin typeface="Tahoma" pitchFamily="34" charset="0"/>
                <a:cs typeface="Mudir MT" pitchFamily="2" charset="-78"/>
              </a:rPr>
            </a:br>
            <a:r>
              <a:rPr lang="ar-LB" dirty="0" smtClean="0">
                <a:cs typeface="Mudir MT" pitchFamily="2" charset="-78"/>
              </a:rPr>
              <a:t/>
            </a:r>
            <a:br>
              <a:rPr lang="ar-LB" dirty="0" smtClean="0">
                <a:cs typeface="Mudir MT" pitchFamily="2" charset="-78"/>
              </a:rPr>
            </a:b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3428992" y="285728"/>
            <a:ext cx="178595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/>
              <a:t>الوتر</a:t>
            </a:r>
            <a:endParaRPr lang="he-IL" sz="4000" b="1" dirty="0"/>
          </a:p>
        </p:txBody>
      </p:sp>
      <p:sp>
        <p:nvSpPr>
          <p:cNvPr id="6" name="אליפסה 5"/>
          <p:cNvSpPr/>
          <p:nvPr/>
        </p:nvSpPr>
        <p:spPr>
          <a:xfrm>
            <a:off x="3286116" y="3286124"/>
            <a:ext cx="2286016" cy="2286016"/>
          </a:xfrm>
          <a:prstGeom prst="ellipse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אליפסה 6"/>
          <p:cNvSpPr/>
          <p:nvPr/>
        </p:nvSpPr>
        <p:spPr>
          <a:xfrm>
            <a:off x="4357686" y="4357694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1" name="מחבר חץ ישר 10"/>
          <p:cNvCxnSpPr/>
          <p:nvPr/>
        </p:nvCxnSpPr>
        <p:spPr>
          <a:xfrm rot="10800000" flipV="1">
            <a:off x="4286248" y="3714752"/>
            <a:ext cx="2286016" cy="214314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572264" y="3357562"/>
            <a:ext cx="857256" cy="36933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>
                <a:solidFill>
                  <a:srgbClr val="0070C0"/>
                </a:solidFill>
              </a:rPr>
              <a:t>الوتر</a:t>
            </a:r>
            <a:endParaRPr lang="he-IL" b="1" dirty="0">
              <a:solidFill>
                <a:srgbClr val="0070C0"/>
              </a:solidFill>
            </a:endParaRPr>
          </a:p>
        </p:txBody>
      </p:sp>
      <p:cxnSp>
        <p:nvCxnSpPr>
          <p:cNvPr id="16" name="מחבר ישר 15"/>
          <p:cNvCxnSpPr>
            <a:stCxn id="6" idx="0"/>
            <a:endCxn id="6" idx="3"/>
          </p:cNvCxnSpPr>
          <p:nvPr/>
        </p:nvCxnSpPr>
        <p:spPr>
          <a:xfrm rot="16200000" flipH="1" flipV="1">
            <a:off x="3049391" y="3857628"/>
            <a:ext cx="1951237" cy="80822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ישר 16"/>
          <p:cNvCxnSpPr>
            <a:stCxn id="6" idx="6"/>
          </p:cNvCxnSpPr>
          <p:nvPr/>
        </p:nvCxnSpPr>
        <p:spPr>
          <a:xfrm flipH="1">
            <a:off x="4786314" y="4429132"/>
            <a:ext cx="785818" cy="107157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4282" y="928670"/>
            <a:ext cx="7467600" cy="2214578"/>
          </a:xfrm>
        </p:spPr>
        <p:txBody>
          <a:bodyPr>
            <a:normAutofit fontScale="90000"/>
          </a:bodyPr>
          <a:lstStyle/>
          <a:p>
            <a:pPr algn="r"/>
            <a: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  <a:t>القوس هو جزء من محيط الدائرة.</a:t>
            </a:r>
            <a:b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  <a:t>* يوجد </a:t>
            </a:r>
            <a:r>
              <a:rPr lang="ar-SA" sz="3100" dirty="0" err="1" smtClean="0">
                <a:solidFill>
                  <a:schemeClr val="tx1"/>
                </a:solidFill>
                <a:latin typeface="Tahoma" pitchFamily="34" charset="0"/>
              </a:rPr>
              <a:t>الى</a:t>
            </a:r>
            <a: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  <a:t> ما لا نهاية من الأقواس في الدائرة</a:t>
            </a:r>
            <a:r>
              <a:rPr lang="ar-LB" sz="2800" b="1" dirty="0" smtClean="0">
                <a:solidFill>
                  <a:srgbClr val="0000FF"/>
                </a:solidFill>
                <a:latin typeface="Tahoma" pitchFamily="34" charset="0"/>
                <a:cs typeface="Mudir MT" pitchFamily="2" charset="-78"/>
              </a:rPr>
              <a:t/>
            </a:r>
            <a:br>
              <a:rPr lang="ar-LB" sz="2800" b="1" dirty="0" smtClean="0">
                <a:solidFill>
                  <a:srgbClr val="0000FF"/>
                </a:solidFill>
                <a:latin typeface="Tahoma" pitchFamily="34" charset="0"/>
                <a:cs typeface="Mudir MT" pitchFamily="2" charset="-78"/>
              </a:rPr>
            </a:br>
            <a:r>
              <a:rPr lang="ar-LB" dirty="0" smtClean="0">
                <a:cs typeface="Mudir MT" pitchFamily="2" charset="-78"/>
              </a:rPr>
              <a:t/>
            </a:r>
            <a:br>
              <a:rPr lang="ar-LB" dirty="0" smtClean="0">
                <a:cs typeface="Mudir MT" pitchFamily="2" charset="-78"/>
              </a:rPr>
            </a:b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3428992" y="285728"/>
            <a:ext cx="178595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/>
              <a:t>القوس</a:t>
            </a:r>
            <a:endParaRPr lang="he-IL" sz="4000" b="1" dirty="0"/>
          </a:p>
        </p:txBody>
      </p:sp>
      <p:sp>
        <p:nvSpPr>
          <p:cNvPr id="6" name="אליפסה 5"/>
          <p:cNvSpPr/>
          <p:nvPr/>
        </p:nvSpPr>
        <p:spPr>
          <a:xfrm>
            <a:off x="3286116" y="3286124"/>
            <a:ext cx="2286016" cy="2286016"/>
          </a:xfrm>
          <a:prstGeom prst="ellipse">
            <a:avLst/>
          </a:prstGeom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אליפסה 6"/>
          <p:cNvSpPr/>
          <p:nvPr/>
        </p:nvSpPr>
        <p:spPr>
          <a:xfrm>
            <a:off x="4357686" y="4357694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TextBox 11"/>
          <p:cNvSpPr txBox="1"/>
          <p:nvPr/>
        </p:nvSpPr>
        <p:spPr>
          <a:xfrm>
            <a:off x="6572264" y="3357562"/>
            <a:ext cx="857256" cy="36933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>
                <a:solidFill>
                  <a:srgbClr val="0070C0"/>
                </a:solidFill>
              </a:rPr>
              <a:t>القوس</a:t>
            </a:r>
            <a:endParaRPr lang="he-IL" b="1" dirty="0">
              <a:solidFill>
                <a:srgbClr val="0070C0"/>
              </a:solidFill>
            </a:endParaRPr>
          </a:p>
        </p:txBody>
      </p:sp>
      <p:sp>
        <p:nvSpPr>
          <p:cNvPr id="14" name="קשת 13"/>
          <p:cNvSpPr/>
          <p:nvPr/>
        </p:nvSpPr>
        <p:spPr>
          <a:xfrm>
            <a:off x="3071802" y="3286124"/>
            <a:ext cx="2500330" cy="1857388"/>
          </a:xfrm>
          <a:prstGeom prst="arc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3071810"/>
            <a:ext cx="2667013" cy="2594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3" name="מחבר חץ ישר 12"/>
          <p:cNvCxnSpPr/>
          <p:nvPr/>
        </p:nvCxnSpPr>
        <p:spPr>
          <a:xfrm rot="10800000" flipV="1">
            <a:off x="5572132" y="3714752"/>
            <a:ext cx="1000132" cy="642942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4282" y="714356"/>
            <a:ext cx="7467600" cy="2714644"/>
          </a:xfrm>
        </p:spPr>
        <p:txBody>
          <a:bodyPr>
            <a:normAutofit/>
          </a:bodyPr>
          <a:lstStyle/>
          <a:p>
            <a:pPr algn="r"/>
            <a:r>
              <a:rPr lang="ar-LB" sz="3100" dirty="0" smtClean="0">
                <a:solidFill>
                  <a:schemeClr val="tx1"/>
                </a:solidFill>
                <a:latin typeface="Tahoma" pitchFamily="34" charset="0"/>
              </a:rPr>
              <a:t>القاطع:</a:t>
            </a:r>
            <a: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  <a:t> هو</a:t>
            </a:r>
            <a:r>
              <a:rPr lang="ar-LB" sz="3100" dirty="0" smtClean="0">
                <a:solidFill>
                  <a:schemeClr val="tx1"/>
                </a:solidFill>
                <a:latin typeface="Tahoma" pitchFamily="34" charset="0"/>
              </a:rPr>
              <a:t> مستقيم يقطع الدائرة في نقطتين.</a:t>
            </a:r>
            <a:br>
              <a:rPr lang="ar-LB" sz="3100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  <a:t>* يوجد </a:t>
            </a:r>
            <a:r>
              <a:rPr lang="ar-SA" sz="3100" dirty="0" err="1" smtClean="0">
                <a:solidFill>
                  <a:schemeClr val="tx1"/>
                </a:solidFill>
                <a:latin typeface="Tahoma" pitchFamily="34" charset="0"/>
              </a:rPr>
              <a:t>الى</a:t>
            </a:r>
            <a:r>
              <a:rPr lang="ar-SA" sz="3100" dirty="0" smtClean="0">
                <a:solidFill>
                  <a:schemeClr val="tx1"/>
                </a:solidFill>
                <a:latin typeface="Tahoma" pitchFamily="34" charset="0"/>
              </a:rPr>
              <a:t> ما لا نهاية من الأقواس في الدائرة</a:t>
            </a:r>
            <a:r>
              <a:rPr lang="ar-LB" sz="2800" b="1" dirty="0" smtClean="0">
                <a:solidFill>
                  <a:srgbClr val="0000FF"/>
                </a:solidFill>
                <a:latin typeface="Tahoma" pitchFamily="34" charset="0"/>
                <a:cs typeface="Mudir MT" pitchFamily="2" charset="-78"/>
              </a:rPr>
              <a:t/>
            </a:r>
            <a:br>
              <a:rPr lang="ar-LB" sz="2800" b="1" dirty="0" smtClean="0">
                <a:solidFill>
                  <a:srgbClr val="0000FF"/>
                </a:solidFill>
                <a:latin typeface="Tahoma" pitchFamily="34" charset="0"/>
                <a:cs typeface="Mudir MT" pitchFamily="2" charset="-78"/>
              </a:rPr>
            </a:br>
            <a:r>
              <a:rPr lang="ar-LB" dirty="0" smtClean="0">
                <a:cs typeface="Mudir MT" pitchFamily="2" charset="-78"/>
              </a:rPr>
              <a:t/>
            </a:r>
            <a:br>
              <a:rPr lang="ar-LB" dirty="0" smtClean="0">
                <a:cs typeface="Mudir MT" pitchFamily="2" charset="-78"/>
              </a:rPr>
            </a:b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3428992" y="285728"/>
            <a:ext cx="178595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/>
              <a:t>القاطع</a:t>
            </a:r>
            <a:endParaRPr lang="he-IL" sz="4000" b="1" dirty="0"/>
          </a:p>
        </p:txBody>
      </p:sp>
      <p:sp>
        <p:nvSpPr>
          <p:cNvPr id="6" name="אליפסה 5"/>
          <p:cNvSpPr/>
          <p:nvPr/>
        </p:nvSpPr>
        <p:spPr>
          <a:xfrm>
            <a:off x="3286116" y="3286124"/>
            <a:ext cx="2286016" cy="2286016"/>
          </a:xfrm>
          <a:prstGeom prst="ellipse">
            <a:avLst/>
          </a:prstGeom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אליפסה 6"/>
          <p:cNvSpPr/>
          <p:nvPr/>
        </p:nvSpPr>
        <p:spPr>
          <a:xfrm>
            <a:off x="3786182" y="335756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1" name="מחבר חץ ישר 10"/>
          <p:cNvCxnSpPr>
            <a:stCxn id="12" idx="1"/>
          </p:cNvCxnSpPr>
          <p:nvPr/>
        </p:nvCxnSpPr>
        <p:spPr>
          <a:xfrm rot="10800000" flipV="1">
            <a:off x="5000628" y="3542228"/>
            <a:ext cx="1571636" cy="67259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572264" y="3357562"/>
            <a:ext cx="857256" cy="36933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>
                <a:solidFill>
                  <a:srgbClr val="0070C0"/>
                </a:solidFill>
              </a:rPr>
              <a:t>القاطع</a:t>
            </a:r>
            <a:endParaRPr lang="he-IL" b="1" dirty="0">
              <a:solidFill>
                <a:srgbClr val="0070C0"/>
              </a:solidFill>
            </a:endParaRPr>
          </a:p>
        </p:txBody>
      </p:sp>
      <p:cxnSp>
        <p:nvCxnSpPr>
          <p:cNvPr id="10" name="מחבר ישר 9"/>
          <p:cNvCxnSpPr/>
          <p:nvPr/>
        </p:nvCxnSpPr>
        <p:spPr>
          <a:xfrm>
            <a:off x="3428992" y="3143248"/>
            <a:ext cx="2500330" cy="1928826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אליפסה 14"/>
          <p:cNvSpPr/>
          <p:nvPr/>
        </p:nvSpPr>
        <p:spPr>
          <a:xfrm>
            <a:off x="5429256" y="4643446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אליפסה 15"/>
          <p:cNvSpPr/>
          <p:nvPr/>
        </p:nvSpPr>
        <p:spPr>
          <a:xfrm>
            <a:off x="3786182" y="335756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חלון">
  <a:themeElements>
    <a:clrScheme name="חלון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חלון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חלון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61</TotalTime>
  <Words>161</Words>
  <Application>Microsoft Office PowerPoint</Application>
  <PresentationFormat>‫הצגה על המסך (4:3)</PresentationFormat>
  <Paragraphs>38</Paragraphs>
  <Slides>11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12" baseType="lpstr">
      <vt:lpstr>חלון</vt:lpstr>
      <vt:lpstr>מצגת של PowerPoint</vt:lpstr>
      <vt:lpstr>الدائرة هي المحل الهندسي وهي خط منحن مغلق عليه الى ما لا نهاية من النقاط التي تبعد بعدًا ثابتًا عن نقطة ثابتة تسمى مركز الدائرة. </vt:lpstr>
      <vt:lpstr>هي المنطقة المحصورة داخل المحيط. </vt:lpstr>
      <vt:lpstr>هو خط منحني الذي يحصر مساحة الدائرة. </vt:lpstr>
      <vt:lpstr>القطر هو قطعة تصل بين نقطتين على محيط الدائرة وتمر عبر نقطة مركز الدائرة.  * يوجد الى ما لا نهاية من الأقطار في الدائرة  </vt:lpstr>
      <vt:lpstr>نصف القطر هو قطعة تصل بين نقطة على محيط الدائرة ونقطة مركز الدائرة.  * يوجد الى ما لا نهاية من أنصاف الأقطار في الدائرة.  </vt:lpstr>
      <vt:lpstr>الوتر هو قطعة تصل بين نقطتين على محيط الدائرة.  * الوتر الذي يمر عبر مركز الدائرة يسمى قطرًا  * يوجد الى ما لا نهاية من الأوتار في الدائرة  </vt:lpstr>
      <vt:lpstr>القوس هو جزء من محيط الدائرة.  * يوجد الى ما لا نهاية من الأقواس في الدائرة  </vt:lpstr>
      <vt:lpstr>القاطع: هو مستقيم يقطع الدائرة في نقطتين.  * يوجد الى ما لا نهاية من الأقواس في الدائرة  </vt:lpstr>
      <vt:lpstr>מצגת של PowerPoint</vt:lpstr>
      <vt:lpstr>מצגת של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ola</cp:lastModifiedBy>
  <cp:revision>26</cp:revision>
  <dcterms:created xsi:type="dcterms:W3CDTF">2015-04-30T20:15:08Z</dcterms:created>
  <dcterms:modified xsi:type="dcterms:W3CDTF">2021-01-12T07:08:45Z</dcterms:modified>
</cp:coreProperties>
</file>