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58" r:id="rId3"/>
    <p:sldId id="257" r:id="rId4"/>
    <p:sldId id="259" r:id="rId5"/>
    <p:sldId id="260" r:id="rId6"/>
    <p:sldId id="261" r:id="rId7"/>
    <p:sldId id="262" r:id="rId8"/>
    <p:sldId id="264" r:id="rId9"/>
    <p:sldId id="263"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5" name="Footer Placeholder 4"/>
          <p:cNvSpPr>
            <a:spLocks noGrp="1"/>
          </p:cNvSpPr>
          <p:nvPr>
            <p:ph type="ftr" sz="quarter" idx="11"/>
          </p:nvPr>
        </p:nvSpPr>
        <p:spPr>
          <a:xfrm>
            <a:off x="1127124" y="329307"/>
            <a:ext cx="5943668" cy="309201"/>
          </a:xfrm>
        </p:spPr>
        <p:txBody>
          <a:bodyPr/>
          <a:lstStyle/>
          <a:p>
            <a:endParaRPr lang="en-US" dirty="0"/>
          </a:p>
        </p:txBody>
      </p:sp>
      <p:sp>
        <p:nvSpPr>
          <p:cNvPr id="6" name="Slide Number Placeholder 5"/>
          <p:cNvSpPr>
            <a:spLocks noGrp="1"/>
          </p:cNvSpPr>
          <p:nvPr>
            <p:ph type="sldNum" sz="quarter" idx="12"/>
          </p:nvPr>
        </p:nvSpPr>
        <p:spPr>
          <a:xfrm>
            <a:off x="9924392" y="134930"/>
            <a:ext cx="811019" cy="503578"/>
          </a:xfrm>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84824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02925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2922405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ncho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lvl1pPr>
              <a:defRPr sz="1200"/>
            </a:lvl1pPr>
          </a:lstStyle>
          <a:p>
            <a:fld id="{48A87A34-81AB-432B-8DAE-1953F412C126}" type="datetimeFigureOut">
              <a:rPr lang="en-US" smtClean="0"/>
              <a:t>5/20/2021</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82705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628588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878431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29166" y="2974448"/>
            <a:ext cx="4645152" cy="2493876"/>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Content Placeholder 5"/>
          <p:cNvSpPr>
            <a:spLocks noGrp="1"/>
          </p:cNvSpPr>
          <p:nvPr>
            <p:ph sz="quarter" idx="4"/>
          </p:nvPr>
        </p:nvSpPr>
        <p:spPr>
          <a:xfrm>
            <a:off x="6094337" y="2971669"/>
            <a:ext cx="4645152" cy="2487193"/>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26708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67004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01178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smtClean="0"/>
              <a:t>5/20/2021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00786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8A87A34-81AB-432B-8DAE-1953F412C126}" type="datetimeFigureOut">
              <a:rPr lang="en-US" smtClean="0"/>
              <a:pPr/>
              <a:t>5/20/2021</a:t>
            </a:fld>
            <a:endParaRPr lang="en-US" dirty="0"/>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6D22F896-40B5-4ADD-8801-0D06FADFA095}" type="slidenum">
              <a:rPr lang="en-US" smtClean="0"/>
              <a:t>‹#›</a:t>
            </a:fld>
            <a:endParaRPr lang="en-US" dirty="0"/>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600023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smtClean="0"/>
              <a:pPr/>
              <a:t>5/20/2021</a:t>
            </a:fld>
            <a:endParaRPr lang="en-US" dirty="0"/>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1819620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mMHWB31GHl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A7EA811-7B08-4CB0-BCC7-37A2D3E72343}"/>
              </a:ext>
            </a:extLst>
          </p:cNvPr>
          <p:cNvSpPr>
            <a:spLocks noGrp="1"/>
          </p:cNvSpPr>
          <p:nvPr>
            <p:ph type="ctrTitle"/>
          </p:nvPr>
        </p:nvSpPr>
        <p:spPr>
          <a:xfrm>
            <a:off x="6256283" y="1657418"/>
            <a:ext cx="5193476" cy="1299569"/>
          </a:xfrm>
        </p:spPr>
        <p:txBody>
          <a:bodyPr>
            <a:normAutofit fontScale="90000"/>
          </a:bodyPr>
          <a:lstStyle/>
          <a:p>
            <a:pPr algn="ctr"/>
            <a:r>
              <a:rPr lang="ar-SA" dirty="0"/>
              <a:t>منصور سليمان</a:t>
            </a:r>
            <a:br>
              <a:rPr lang="ar-SA" dirty="0"/>
            </a:br>
            <a:endParaRPr lang="en-US" dirty="0"/>
          </a:p>
        </p:txBody>
      </p:sp>
      <p:pic>
        <p:nvPicPr>
          <p:cNvPr id="5" name="תמונה 4">
            <a:extLst>
              <a:ext uri="{FF2B5EF4-FFF2-40B4-BE49-F238E27FC236}">
                <a16:creationId xmlns:a16="http://schemas.microsoft.com/office/drawing/2014/main" id="{253A1967-9B3E-4312-91A1-363F253EBEEC}"/>
              </a:ext>
            </a:extLst>
          </p:cNvPr>
          <p:cNvPicPr>
            <a:picLocks noChangeAspect="1"/>
          </p:cNvPicPr>
          <p:nvPr/>
        </p:nvPicPr>
        <p:blipFill>
          <a:blip r:embed="rId2"/>
          <a:stretch>
            <a:fillRect/>
          </a:stretch>
        </p:blipFill>
        <p:spPr>
          <a:xfrm>
            <a:off x="287666" y="1512277"/>
            <a:ext cx="5808334" cy="3833446"/>
          </a:xfrm>
          <a:prstGeom prst="rect">
            <a:avLst/>
          </a:prstGeom>
        </p:spPr>
      </p:pic>
      <p:sp>
        <p:nvSpPr>
          <p:cNvPr id="26" name="תיבת טקסט 25">
            <a:extLst>
              <a:ext uri="{FF2B5EF4-FFF2-40B4-BE49-F238E27FC236}">
                <a16:creationId xmlns:a16="http://schemas.microsoft.com/office/drawing/2014/main" id="{C276A9DD-6338-4B3A-AE56-E3AD88EBE6AE}"/>
              </a:ext>
            </a:extLst>
          </p:cNvPr>
          <p:cNvSpPr txBox="1"/>
          <p:nvPr/>
        </p:nvSpPr>
        <p:spPr>
          <a:xfrm>
            <a:off x="8478647" y="2164018"/>
            <a:ext cx="2149596" cy="923330"/>
          </a:xfrm>
          <a:prstGeom prst="rect">
            <a:avLst/>
          </a:prstGeom>
          <a:noFill/>
        </p:spPr>
        <p:txBody>
          <a:bodyPr wrap="square">
            <a:spAutoFit/>
          </a:bodyPr>
          <a:lstStyle/>
          <a:p>
            <a:pPr algn="l" rtl="1"/>
            <a:r>
              <a:rPr lang="ar-SA" b="0" i="0" dirty="0">
                <a:solidFill>
                  <a:srgbClr val="576267"/>
                </a:solidFill>
                <a:effectLst/>
                <a:latin typeface="Arial" panose="020B0604020202020204" pitchFamily="34" charset="0"/>
              </a:rPr>
              <a:t>1947، بيرزيت، فلسطين</a:t>
            </a:r>
          </a:p>
          <a:p>
            <a:br>
              <a:rPr lang="ar-SA" dirty="0"/>
            </a:br>
            <a:endParaRPr lang="en-US" dirty="0"/>
          </a:p>
        </p:txBody>
      </p:sp>
      <p:sp>
        <p:nvSpPr>
          <p:cNvPr id="30" name="תיבת טקסט 29">
            <a:extLst>
              <a:ext uri="{FF2B5EF4-FFF2-40B4-BE49-F238E27FC236}">
                <a16:creationId xmlns:a16="http://schemas.microsoft.com/office/drawing/2014/main" id="{E7C990B4-76C0-4CD5-81DA-E5FCE700B70F}"/>
              </a:ext>
            </a:extLst>
          </p:cNvPr>
          <p:cNvSpPr txBox="1"/>
          <p:nvPr/>
        </p:nvSpPr>
        <p:spPr>
          <a:xfrm>
            <a:off x="6256283" y="5557535"/>
            <a:ext cx="3051313" cy="369332"/>
          </a:xfrm>
          <a:prstGeom prst="rect">
            <a:avLst/>
          </a:prstGeom>
          <a:noFill/>
        </p:spPr>
        <p:txBody>
          <a:bodyPr wrap="square">
            <a:spAutoFit/>
          </a:bodyPr>
          <a:lstStyle/>
          <a:p>
            <a:r>
              <a:rPr lang="ar-SA" b="1" i="0" dirty="0">
                <a:solidFill>
                  <a:srgbClr val="585858"/>
                </a:solidFill>
                <a:effectLst/>
                <a:highlight>
                  <a:srgbClr val="FFFF00"/>
                </a:highlight>
                <a:latin typeface="Noto Kufi Arabic"/>
              </a:rPr>
              <a:t>الفن  تمثلا لتحقيق الوجود والحرية..</a:t>
            </a:r>
            <a:endParaRPr lang="en-US" b="1" dirty="0">
              <a:highlight>
                <a:srgbClr val="FFFF00"/>
              </a:highlight>
            </a:endParaRPr>
          </a:p>
        </p:txBody>
      </p:sp>
    </p:spTree>
    <p:extLst>
      <p:ext uri="{BB962C8B-B14F-4D97-AF65-F5344CB8AC3E}">
        <p14:creationId xmlns:p14="http://schemas.microsoft.com/office/powerpoint/2010/main" val="160772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6738F172-08B9-4BA5-B753-7D93472C0B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5" name="Picture 74">
            <a:extLst>
              <a:ext uri="{FF2B5EF4-FFF2-40B4-BE49-F238E27FC236}">
                <a16:creationId xmlns:a16="http://schemas.microsoft.com/office/drawing/2014/main" id="{C900681B-C4FD-40B3-B5BC-C33231614C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7" name="Straight Connector 76">
            <a:extLst>
              <a:ext uri="{FF2B5EF4-FFF2-40B4-BE49-F238E27FC236}">
                <a16:creationId xmlns:a16="http://schemas.microsoft.com/office/drawing/2014/main" id="{FEAACD67-2FB5-4530-9B74-8D946F1CE9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4100" name="Picture 4" descr="ما هو الفن التشكيلي المعاصر - موسوعة">
            <a:extLst>
              <a:ext uri="{FF2B5EF4-FFF2-40B4-BE49-F238E27FC236}">
                <a16:creationId xmlns:a16="http://schemas.microsoft.com/office/drawing/2014/main" id="{B0A65AB8-1B80-4A29-89D2-921D0DFFF14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907"/>
          <a:stretch/>
        </p:blipFill>
        <p:spPr bwMode="auto">
          <a:xfrm>
            <a:off x="20" y="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5" name="מלבן 4">
            <a:extLst>
              <a:ext uri="{FF2B5EF4-FFF2-40B4-BE49-F238E27FC236}">
                <a16:creationId xmlns:a16="http://schemas.microsoft.com/office/drawing/2014/main" id="{E4C800D7-EE5C-4D4E-A585-CBCAC12E8092}"/>
              </a:ext>
            </a:extLst>
          </p:cNvPr>
          <p:cNvSpPr/>
          <p:nvPr/>
        </p:nvSpPr>
        <p:spPr>
          <a:xfrm>
            <a:off x="806411" y="828235"/>
            <a:ext cx="10261142" cy="923330"/>
          </a:xfrm>
          <a:prstGeom prst="rect">
            <a:avLst/>
          </a:prstGeom>
          <a:noFill/>
        </p:spPr>
        <p:txBody>
          <a:bodyPr wrap="none" lIns="91440" tIns="45720" rIns="91440" bIns="45720">
            <a:spAutoFit/>
          </a:bodyPr>
          <a:lstStyle/>
          <a:p>
            <a:pPr algn="ctr"/>
            <a:r>
              <a:rPr lang="ar-SA"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rPr>
              <a:t>ارسم الأشياء كما افكر واشعر بها لا كما أراها</a:t>
            </a:r>
            <a:endParaRPr lang="he-IL"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highlight>
                <a:srgbClr val="FFFF00"/>
              </a:highlight>
            </a:endParaRPr>
          </a:p>
        </p:txBody>
      </p:sp>
      <p:sp>
        <p:nvSpPr>
          <p:cNvPr id="6" name="מלבן 5">
            <a:extLst>
              <a:ext uri="{FF2B5EF4-FFF2-40B4-BE49-F238E27FC236}">
                <a16:creationId xmlns:a16="http://schemas.microsoft.com/office/drawing/2014/main" id="{78E08157-615D-4324-95C5-D20CE8F40877}"/>
              </a:ext>
            </a:extLst>
          </p:cNvPr>
          <p:cNvSpPr/>
          <p:nvPr/>
        </p:nvSpPr>
        <p:spPr>
          <a:xfrm>
            <a:off x="119269" y="5930117"/>
            <a:ext cx="1778981" cy="707886"/>
          </a:xfrm>
          <a:prstGeom prst="rect">
            <a:avLst/>
          </a:prstGeom>
          <a:noFill/>
        </p:spPr>
        <p:txBody>
          <a:bodyPr wrap="square" lIns="91440" tIns="45720" rIns="91440" bIns="45720">
            <a:spAutoFit/>
          </a:bodyPr>
          <a:lstStyle/>
          <a:p>
            <a:pPr algn="ctr"/>
            <a:r>
              <a:rPr lang="ar-SA" sz="2000" dirty="0">
                <a:ln w="0"/>
                <a:solidFill>
                  <a:schemeClr val="accent1"/>
                </a:solidFill>
                <a:effectLst>
                  <a:outerShdw blurRad="38100" dist="25400" dir="5400000" algn="ctr" rotWithShape="0">
                    <a:srgbClr val="6E747A">
                      <a:alpha val="43000"/>
                    </a:srgbClr>
                  </a:outerShdw>
                </a:effectLst>
              </a:rPr>
              <a:t>حنين وتد</a:t>
            </a:r>
          </a:p>
          <a:p>
            <a:pPr algn="ctr"/>
            <a:r>
              <a:rPr lang="ar-SA" sz="2000" b="0" cap="none" spc="0" dirty="0">
                <a:ln w="0"/>
                <a:solidFill>
                  <a:schemeClr val="accent1"/>
                </a:solidFill>
                <a:effectLst>
                  <a:outerShdw blurRad="38100" dist="25400" dir="5400000" algn="ctr" rotWithShape="0">
                    <a:srgbClr val="6E747A">
                      <a:alpha val="43000"/>
                    </a:srgbClr>
                  </a:outerShdw>
                </a:effectLst>
              </a:rPr>
              <a:t>معلمة الفنون</a:t>
            </a:r>
            <a:endParaRPr lang="he-IL"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673022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02E8F21A-D45C-4B5E-8EC0-D7BC7C64ED72}"/>
              </a:ext>
            </a:extLst>
          </p:cNvPr>
          <p:cNvSpPr>
            <a:spLocks noGrp="1"/>
          </p:cNvSpPr>
          <p:nvPr>
            <p:ph idx="1"/>
          </p:nvPr>
        </p:nvSpPr>
        <p:spPr>
          <a:xfrm>
            <a:off x="1130270" y="1113183"/>
            <a:ext cx="9603275" cy="4353162"/>
          </a:xfrm>
        </p:spPr>
        <p:txBody>
          <a:bodyPr>
            <a:noAutofit/>
          </a:bodyPr>
          <a:lstStyle/>
          <a:p>
            <a:pPr marL="0" indent="0" algn="r">
              <a:buNone/>
            </a:pPr>
            <a:r>
              <a:rPr lang="ar-SA" sz="2400" b="1" i="0" dirty="0">
                <a:effectLst/>
                <a:highlight>
                  <a:srgbClr val="C0C0C0"/>
                </a:highlight>
                <a:latin typeface="Arabic Typesetting" panose="03020402040406030203" pitchFamily="66" charset="-78"/>
                <a:cs typeface="Akhbar MT" pitchFamily="2" charset="-78"/>
              </a:rPr>
              <a:t>*سليمان منصور فنان تشكيلي ونحات فلسطيني .</a:t>
            </a:r>
          </a:p>
          <a:p>
            <a:pPr marL="0" indent="0" algn="r">
              <a:buNone/>
            </a:pPr>
            <a:r>
              <a:rPr lang="ar-SA" sz="2400" b="1" dirty="0">
                <a:solidFill>
                  <a:schemeClr val="accent6">
                    <a:lumMod val="60000"/>
                    <a:lumOff val="40000"/>
                  </a:schemeClr>
                </a:solidFill>
                <a:latin typeface="Arabic Typesetting" panose="03020402040406030203" pitchFamily="66" charset="-78"/>
                <a:cs typeface="Akhbar MT" pitchFamily="2" charset="-78"/>
              </a:rPr>
              <a:t>*استخدم خامات من البيئة الفلسطينية </a:t>
            </a:r>
            <a:r>
              <a:rPr lang="ar-SA" sz="2400" b="1" i="0" dirty="0">
                <a:solidFill>
                  <a:schemeClr val="accent6">
                    <a:lumMod val="60000"/>
                    <a:lumOff val="40000"/>
                  </a:schemeClr>
                </a:solidFill>
                <a:effectLst/>
                <a:latin typeface="Arabic Typesetting" panose="03020402040406030203" pitchFamily="66" charset="-78"/>
                <a:cs typeface="Akhbar MT" pitchFamily="2" charset="-78"/>
              </a:rPr>
              <a:t>(طين على خشب – فخّار أثري – حِنّاء – شيد على خشب – طين وحنّاء وألوان مائية – خيش ) والتي تناول فيها (الجدار العازل والحواجز)  التي تقطع أوصال فلسطين المحتلة.</a:t>
            </a:r>
          </a:p>
          <a:p>
            <a:pPr marL="0" indent="0" algn="r">
              <a:buNone/>
            </a:pPr>
            <a:r>
              <a:rPr lang="ar-SA" sz="2400" b="1" i="0" dirty="0">
                <a:effectLst/>
                <a:latin typeface="Arabic Typesetting" panose="03020402040406030203" pitchFamily="66" charset="-78"/>
                <a:cs typeface="Akhbar MT" pitchFamily="2" charset="-78"/>
              </a:rPr>
              <a:t> </a:t>
            </a:r>
            <a:r>
              <a:rPr lang="ar-SA" sz="2400" b="1" i="0" dirty="0">
                <a:solidFill>
                  <a:schemeClr val="accent4">
                    <a:lumMod val="20000"/>
                    <a:lumOff val="80000"/>
                  </a:schemeClr>
                </a:solidFill>
                <a:effectLst/>
                <a:highlight>
                  <a:srgbClr val="008080"/>
                </a:highlight>
                <a:latin typeface="Arabic Typesetting" panose="03020402040406030203" pitchFamily="66" charset="-78"/>
                <a:cs typeface="Akhbar MT" pitchFamily="2" charset="-78"/>
              </a:rPr>
              <a:t>*الفنان التشكيلي الفلسطيني سليمان منصور عبر عن نفسه  </a:t>
            </a:r>
            <a:r>
              <a:rPr lang="ar-SA" sz="2400" b="1" dirty="0">
                <a:solidFill>
                  <a:schemeClr val="accent4">
                    <a:lumMod val="20000"/>
                    <a:lumOff val="80000"/>
                  </a:schemeClr>
                </a:solidFill>
                <a:highlight>
                  <a:srgbClr val="008080"/>
                </a:highlight>
                <a:latin typeface="Arabic Typesetting" panose="03020402040406030203" pitchFamily="66" charset="-78"/>
                <a:cs typeface="Akhbar MT" pitchFamily="2" charset="-78"/>
              </a:rPr>
              <a:t>ولوحاته التي </a:t>
            </a:r>
            <a:r>
              <a:rPr lang="ar-SA" sz="2400" b="1" i="0" dirty="0">
                <a:solidFill>
                  <a:schemeClr val="accent4">
                    <a:lumMod val="20000"/>
                    <a:lumOff val="80000"/>
                  </a:schemeClr>
                </a:solidFill>
                <a:effectLst/>
                <a:highlight>
                  <a:srgbClr val="008080"/>
                </a:highlight>
                <a:latin typeface="Arabic Typesetting" panose="03020402040406030203" pitchFamily="66" charset="-78"/>
                <a:cs typeface="Akhbar MT" pitchFamily="2" charset="-78"/>
              </a:rPr>
              <a:t>تحاكي هذا الواقع التاريخي الذي يصطدم به كأي فلسطيني آخر يقبع تحت قيد الاحتلال</a:t>
            </a:r>
            <a:r>
              <a:rPr lang="ar-SA" sz="2400" b="1" i="0" dirty="0">
                <a:effectLst/>
                <a:highlight>
                  <a:srgbClr val="008080"/>
                </a:highlight>
                <a:latin typeface="Arabic Typesetting" panose="03020402040406030203" pitchFamily="66" charset="-78"/>
                <a:cs typeface="Akhbar MT" pitchFamily="2" charset="-78"/>
              </a:rPr>
              <a:t>. </a:t>
            </a:r>
          </a:p>
          <a:p>
            <a:pPr marL="0" indent="0" algn="r">
              <a:buNone/>
            </a:pPr>
            <a:r>
              <a:rPr lang="ar-SA" sz="2400" b="1" i="0" dirty="0">
                <a:solidFill>
                  <a:srgbClr val="00B050"/>
                </a:solidFill>
                <a:effectLst/>
                <a:latin typeface="Arabic Typesetting" panose="03020402040406030203" pitchFamily="66" charset="-78"/>
                <a:cs typeface="Akhbar MT" pitchFamily="2" charset="-78"/>
              </a:rPr>
              <a:t>*تناول الفنان منصور سليمان على مسطحات لوحاته الطبيعة الفلسطينية وبيوت القرية ومعالم الحياة فيها.. من دون أن ينسى أكتاف الجبال </a:t>
            </a:r>
            <a:r>
              <a:rPr lang="ar-SA" sz="2400" b="1" i="0" dirty="0" err="1">
                <a:solidFill>
                  <a:srgbClr val="00B050"/>
                </a:solidFill>
                <a:effectLst/>
                <a:latin typeface="Arabic Typesetting" panose="03020402040406030203" pitchFamily="66" charset="-78"/>
                <a:cs typeface="Akhbar MT" pitchFamily="2" charset="-78"/>
              </a:rPr>
              <a:t>التى</a:t>
            </a:r>
            <a:r>
              <a:rPr lang="ar-SA" sz="2400" b="1" i="0" dirty="0">
                <a:solidFill>
                  <a:srgbClr val="00B050"/>
                </a:solidFill>
                <a:effectLst/>
                <a:latin typeface="Arabic Typesetting" panose="03020402040406030203" pitchFamily="66" charset="-78"/>
                <a:cs typeface="Akhbar MT" pitchFamily="2" charset="-78"/>
              </a:rPr>
              <a:t> تغمرها أشجار الزيتون وكذلك المرأة الفلسطينية العاملة والمناضلة بلباسها المعروف إلى جانب العمال والفلاحين وكافة شرائح المجتمع </a:t>
            </a:r>
            <a:r>
              <a:rPr lang="ar-SA" sz="2400" b="1" i="0" dirty="0" err="1">
                <a:solidFill>
                  <a:srgbClr val="00B050"/>
                </a:solidFill>
                <a:effectLst/>
                <a:latin typeface="Arabic Typesetting" panose="03020402040406030203" pitchFamily="66" charset="-78"/>
                <a:cs typeface="Akhbar MT" pitchFamily="2" charset="-78"/>
              </a:rPr>
              <a:t>الفلسطينى</a:t>
            </a:r>
            <a:r>
              <a:rPr lang="ar-SA" sz="2400" b="1" i="0" dirty="0">
                <a:solidFill>
                  <a:srgbClr val="00B050"/>
                </a:solidFill>
                <a:effectLst/>
                <a:latin typeface="Arabic Typesetting" panose="03020402040406030203" pitchFamily="66" charset="-78"/>
                <a:cs typeface="Akhbar MT" pitchFamily="2" charset="-78"/>
              </a:rPr>
              <a:t>.. وهو بذلك يقدم من خلال أعماله عرضًا دراميًا قائمًا على عدد كبير من الشخوص.. كما استطاع من خلال اللون الذى يجيد توزيعه بشكل متناسق، أن يربطه بالمساحة، والفضاء، والخطوط، من أجل الوصول إلى عمق الفكرة </a:t>
            </a:r>
            <a:r>
              <a:rPr lang="ar-SA" sz="2400" b="1" i="0" dirty="0" err="1">
                <a:solidFill>
                  <a:srgbClr val="00B050"/>
                </a:solidFill>
                <a:effectLst/>
                <a:latin typeface="Arabic Typesetting" panose="03020402040406030203" pitchFamily="66" charset="-78"/>
                <a:cs typeface="Akhbar MT" pitchFamily="2" charset="-78"/>
              </a:rPr>
              <a:t>التى</a:t>
            </a:r>
            <a:r>
              <a:rPr lang="ar-SA" sz="2400" b="1" i="0" dirty="0">
                <a:solidFill>
                  <a:srgbClr val="00B050"/>
                </a:solidFill>
                <a:effectLst/>
                <a:latin typeface="Arabic Typesetting" panose="03020402040406030203" pitchFamily="66" charset="-78"/>
                <a:cs typeface="Akhbar MT" pitchFamily="2" charset="-78"/>
              </a:rPr>
              <a:t> يرغب في التعبير عنها</a:t>
            </a:r>
            <a:r>
              <a:rPr lang="ar-SA" sz="2400" b="1" i="0" dirty="0">
                <a:effectLst/>
                <a:latin typeface="Arabic Typesetting" panose="03020402040406030203" pitchFamily="66" charset="-78"/>
                <a:cs typeface="Akhbar MT" pitchFamily="2" charset="-78"/>
              </a:rPr>
              <a:t>.</a:t>
            </a:r>
            <a:endParaRPr lang="en-US" sz="2400" b="1" dirty="0">
              <a:latin typeface="Arabic Typesetting" panose="03020402040406030203" pitchFamily="66" charset="-78"/>
              <a:cs typeface="Akhbar MT" pitchFamily="2" charset="-78"/>
            </a:endParaRPr>
          </a:p>
        </p:txBody>
      </p:sp>
    </p:spTree>
    <p:extLst>
      <p:ext uri="{BB962C8B-B14F-4D97-AF65-F5344CB8AC3E}">
        <p14:creationId xmlns:p14="http://schemas.microsoft.com/office/powerpoint/2010/main" val="276294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F582A43-B740-442C-BB39-49AB30C61CBC}"/>
              </a:ext>
            </a:extLst>
          </p:cNvPr>
          <p:cNvSpPr>
            <a:spLocks noGrp="1"/>
          </p:cNvSpPr>
          <p:nvPr>
            <p:ph type="title"/>
          </p:nvPr>
        </p:nvSpPr>
        <p:spPr>
          <a:xfrm>
            <a:off x="547174" y="1920733"/>
            <a:ext cx="9603275" cy="1049235"/>
          </a:xfrm>
        </p:spPr>
        <p:txBody>
          <a:bodyPr/>
          <a:lstStyle/>
          <a:p>
            <a:pPr algn="ctr"/>
            <a:r>
              <a:rPr lang="ar-SA" b="0" i="0" dirty="0">
                <a:effectLst/>
                <a:latin typeface="Roboto" panose="02000000000000000000" pitchFamily="2" charset="0"/>
              </a:rPr>
              <a:t>سليمان منصور: ريشة فنان تلخّص حكاية الإنسان في فلسطين</a:t>
            </a:r>
          </a:p>
        </p:txBody>
      </p:sp>
      <p:sp>
        <p:nvSpPr>
          <p:cNvPr id="9" name="תיבת טקסט 8">
            <a:extLst>
              <a:ext uri="{FF2B5EF4-FFF2-40B4-BE49-F238E27FC236}">
                <a16:creationId xmlns:a16="http://schemas.microsoft.com/office/drawing/2014/main" id="{88D55F56-CFD4-4B1F-82FD-804C202425A0}"/>
              </a:ext>
            </a:extLst>
          </p:cNvPr>
          <p:cNvSpPr txBox="1"/>
          <p:nvPr/>
        </p:nvSpPr>
        <p:spPr>
          <a:xfrm>
            <a:off x="3051313" y="3247647"/>
            <a:ext cx="6102626" cy="646331"/>
          </a:xfrm>
          <a:prstGeom prst="rect">
            <a:avLst/>
          </a:prstGeom>
          <a:noFill/>
        </p:spPr>
        <p:txBody>
          <a:bodyPr wrap="square">
            <a:spAutoFit/>
          </a:bodyPr>
          <a:lstStyle/>
          <a:p>
            <a:r>
              <a:rPr lang="en-US" dirty="0">
                <a:hlinkClick r:id="rId2"/>
              </a:rPr>
              <a:t>https://www.youtube.com/watch?v=mMHWB31GHl4</a:t>
            </a:r>
            <a:endParaRPr lang="ar-SA" dirty="0"/>
          </a:p>
          <a:p>
            <a:endParaRPr lang="en-US" dirty="0"/>
          </a:p>
        </p:txBody>
      </p:sp>
    </p:spTree>
    <p:extLst>
      <p:ext uri="{BB962C8B-B14F-4D97-AF65-F5344CB8AC3E}">
        <p14:creationId xmlns:p14="http://schemas.microsoft.com/office/powerpoint/2010/main" val="470239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83CECF1-343D-4CCE-81D8-FC14A12A7A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D8C8DD9-12AA-4935-A6DE-05EACDADDD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E4C54BC8-CF23-429D-A14B-9E16015839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66353" b="36564"/>
          <a:stretch/>
        </p:blipFill>
        <p:spPr>
          <a:xfrm>
            <a:off x="1125460" y="643464"/>
            <a:ext cx="3849624" cy="155448"/>
          </a:xfrm>
          <a:prstGeom prst="rect">
            <a:avLst/>
          </a:prstGeom>
          <a:noFill/>
          <a:ln>
            <a:noFill/>
          </a:ln>
        </p:spPr>
      </p:pic>
      <p:sp>
        <p:nvSpPr>
          <p:cNvPr id="7" name="תיבת טקסט 6">
            <a:extLst>
              <a:ext uri="{FF2B5EF4-FFF2-40B4-BE49-F238E27FC236}">
                <a16:creationId xmlns:a16="http://schemas.microsoft.com/office/drawing/2014/main" id="{E6071454-8070-4E38-990A-54F54D2F639F}"/>
              </a:ext>
            </a:extLst>
          </p:cNvPr>
          <p:cNvSpPr txBox="1"/>
          <p:nvPr/>
        </p:nvSpPr>
        <p:spPr>
          <a:xfrm>
            <a:off x="1121030" y="2167151"/>
            <a:ext cx="3848478" cy="3299194"/>
          </a:xfrm>
          <a:prstGeom prst="rect">
            <a:avLst/>
          </a:prstGeom>
        </p:spPr>
        <p:txBody>
          <a:bodyPr vert="horz" lIns="91440" tIns="45720" rIns="91440" bIns="45720" rtlCol="0" anchor="t">
            <a:normAutofit/>
          </a:bodyPr>
          <a:lstStyle/>
          <a:p>
            <a:pPr indent="-228600" algn="r" defTabSz="914400">
              <a:lnSpc>
                <a:spcPct val="120000"/>
              </a:lnSpc>
              <a:spcAft>
                <a:spcPts val="600"/>
              </a:spcAft>
              <a:buClr>
                <a:schemeClr val="accent1"/>
              </a:buClr>
              <a:buSzPct val="100000"/>
              <a:buFont typeface="Arial" panose="020B0604020202020204" pitchFamily="34" charset="0"/>
              <a:buChar char="•"/>
            </a:pPr>
            <a:r>
              <a:rPr lang="en-US" b="0" i="0" dirty="0"/>
              <a:t> </a:t>
            </a:r>
            <a:r>
              <a:rPr lang="en-US" sz="2800" b="0" i="0" dirty="0" err="1">
                <a:cs typeface="Akhbar MT" pitchFamily="2" charset="-78"/>
              </a:rPr>
              <a:t>سليمان</a:t>
            </a:r>
            <a:r>
              <a:rPr lang="en-US" sz="2800" b="0" i="0" dirty="0">
                <a:cs typeface="Akhbar MT" pitchFamily="2" charset="-78"/>
              </a:rPr>
              <a:t> </a:t>
            </a:r>
            <a:r>
              <a:rPr lang="en-US" sz="2800" b="0" i="0" dirty="0" err="1">
                <a:cs typeface="Akhbar MT" pitchFamily="2" charset="-78"/>
              </a:rPr>
              <a:t>منصور</a:t>
            </a:r>
            <a:r>
              <a:rPr lang="en-US" sz="2800" b="0" i="0" dirty="0">
                <a:cs typeface="Akhbar MT" pitchFamily="2" charset="-78"/>
              </a:rPr>
              <a:t> </a:t>
            </a:r>
            <a:r>
              <a:rPr lang="en-US" sz="2800" b="0" i="0" dirty="0" err="1">
                <a:cs typeface="Akhbar MT" pitchFamily="2" charset="-78"/>
              </a:rPr>
              <a:t>يمتلك</a:t>
            </a:r>
            <a:r>
              <a:rPr lang="en-US" sz="2800" b="0" i="0" dirty="0">
                <a:cs typeface="Akhbar MT" pitchFamily="2" charset="-78"/>
              </a:rPr>
              <a:t> </a:t>
            </a:r>
            <a:r>
              <a:rPr lang="en-US" sz="2800" b="0" i="0" dirty="0" err="1">
                <a:cs typeface="Akhbar MT" pitchFamily="2" charset="-78"/>
              </a:rPr>
              <a:t>طاقة</a:t>
            </a:r>
            <a:r>
              <a:rPr lang="en-US" sz="2800" b="0" i="0" dirty="0">
                <a:cs typeface="Akhbar MT" pitchFamily="2" charset="-78"/>
              </a:rPr>
              <a:t> </a:t>
            </a:r>
            <a:r>
              <a:rPr lang="en-US" sz="2800" b="0" i="0" dirty="0" err="1">
                <a:cs typeface="Akhbar MT" pitchFamily="2" charset="-78"/>
              </a:rPr>
              <a:t>روحية</a:t>
            </a:r>
            <a:r>
              <a:rPr lang="en-US" sz="2800" b="0" i="0" dirty="0">
                <a:cs typeface="Akhbar MT" pitchFamily="2" charset="-78"/>
              </a:rPr>
              <a:t> </a:t>
            </a:r>
            <a:r>
              <a:rPr lang="en-US" sz="2800" b="0" i="0" dirty="0" err="1">
                <a:cs typeface="Akhbar MT" pitchFamily="2" charset="-78"/>
              </a:rPr>
              <a:t>عالية</a:t>
            </a:r>
            <a:r>
              <a:rPr lang="en-US" sz="2800" b="0" i="0" dirty="0">
                <a:cs typeface="Akhbar MT" pitchFamily="2" charset="-78"/>
              </a:rPr>
              <a:t> </a:t>
            </a:r>
            <a:r>
              <a:rPr lang="en-US" sz="2800" b="0" i="0" dirty="0" err="1">
                <a:cs typeface="Akhbar MT" pitchFamily="2" charset="-78"/>
              </a:rPr>
              <a:t>فى</a:t>
            </a:r>
            <a:r>
              <a:rPr lang="en-US" sz="2800" b="0" i="0" dirty="0">
                <a:cs typeface="Akhbar MT" pitchFamily="2" charset="-78"/>
              </a:rPr>
              <a:t> </a:t>
            </a:r>
            <a:r>
              <a:rPr lang="en-US" sz="2800" b="0" i="0" dirty="0" err="1">
                <a:cs typeface="Akhbar MT" pitchFamily="2" charset="-78"/>
              </a:rPr>
              <a:t>نقل</a:t>
            </a:r>
            <a:r>
              <a:rPr lang="en-US" sz="2800" b="0" i="0" dirty="0">
                <a:cs typeface="Akhbar MT" pitchFamily="2" charset="-78"/>
              </a:rPr>
              <a:t> </a:t>
            </a:r>
            <a:r>
              <a:rPr lang="en-US" sz="2800" b="0" i="0" dirty="0" err="1">
                <a:cs typeface="Akhbar MT" pitchFamily="2" charset="-78"/>
              </a:rPr>
              <a:t>معاناة</a:t>
            </a:r>
            <a:r>
              <a:rPr lang="en-US" sz="2800" b="0" i="0" dirty="0">
                <a:cs typeface="Akhbar MT" pitchFamily="2" charset="-78"/>
              </a:rPr>
              <a:t> </a:t>
            </a:r>
            <a:r>
              <a:rPr lang="en-US" sz="2800" b="0" i="0" dirty="0" err="1">
                <a:cs typeface="Akhbar MT" pitchFamily="2" charset="-78"/>
              </a:rPr>
              <a:t>وآلام</a:t>
            </a:r>
            <a:r>
              <a:rPr lang="en-US" sz="2800" b="0" i="0" dirty="0">
                <a:cs typeface="Akhbar MT" pitchFamily="2" charset="-78"/>
              </a:rPr>
              <a:t> </a:t>
            </a:r>
            <a:r>
              <a:rPr lang="en-US" sz="2800" b="0" i="0" dirty="0" err="1">
                <a:cs typeface="Akhbar MT" pitchFamily="2" charset="-78"/>
              </a:rPr>
              <a:t>أبناء</a:t>
            </a:r>
            <a:r>
              <a:rPr lang="en-US" sz="2800" b="0" i="0" dirty="0">
                <a:cs typeface="Akhbar MT" pitchFamily="2" charset="-78"/>
              </a:rPr>
              <a:t> </a:t>
            </a:r>
            <a:r>
              <a:rPr lang="en-US" sz="2800" b="0" i="0" dirty="0" err="1">
                <a:cs typeface="Akhbar MT" pitchFamily="2" charset="-78"/>
              </a:rPr>
              <a:t>شعبه</a:t>
            </a:r>
            <a:r>
              <a:rPr lang="en-US" sz="2800" b="0" i="0" dirty="0">
                <a:cs typeface="Akhbar MT" pitchFamily="2" charset="-78"/>
              </a:rPr>
              <a:t> </a:t>
            </a:r>
            <a:r>
              <a:rPr lang="en-US" sz="2800" b="0" i="0" dirty="0" err="1">
                <a:cs typeface="Akhbar MT" pitchFamily="2" charset="-78"/>
              </a:rPr>
              <a:t>على</a:t>
            </a:r>
            <a:r>
              <a:rPr lang="en-US" sz="2800" b="0" i="0" dirty="0">
                <a:cs typeface="Akhbar MT" pitchFamily="2" charset="-78"/>
              </a:rPr>
              <a:t> </a:t>
            </a:r>
            <a:r>
              <a:rPr lang="en-US" sz="2800" b="0" i="0" dirty="0" err="1">
                <a:cs typeface="Akhbar MT" pitchFamily="2" charset="-78"/>
              </a:rPr>
              <a:t>مسطحات</a:t>
            </a:r>
            <a:r>
              <a:rPr lang="en-US" sz="2800" b="0" i="0" dirty="0">
                <a:cs typeface="Akhbar MT" pitchFamily="2" charset="-78"/>
              </a:rPr>
              <a:t> </a:t>
            </a:r>
            <a:r>
              <a:rPr lang="en-US" sz="2800" b="0" i="0" dirty="0" err="1">
                <a:cs typeface="Akhbar MT" pitchFamily="2" charset="-78"/>
              </a:rPr>
              <a:t>لوحاته</a:t>
            </a:r>
            <a:r>
              <a:rPr lang="en-US" sz="2800" b="0" i="0" dirty="0">
                <a:cs typeface="Akhbar MT" pitchFamily="2" charset="-78"/>
              </a:rPr>
              <a:t> </a:t>
            </a:r>
            <a:r>
              <a:rPr lang="en-US" sz="2800" b="0" i="0" dirty="0" err="1">
                <a:cs typeface="Akhbar MT" pitchFamily="2" charset="-78"/>
              </a:rPr>
              <a:t>والمتمثلة</a:t>
            </a:r>
            <a:r>
              <a:rPr lang="en-US" sz="2800" b="0" i="0" dirty="0">
                <a:cs typeface="Akhbar MT" pitchFamily="2" charset="-78"/>
              </a:rPr>
              <a:t> </a:t>
            </a:r>
            <a:r>
              <a:rPr lang="en-US" sz="2800" b="0" i="0" dirty="0" err="1">
                <a:cs typeface="Akhbar MT" pitchFamily="2" charset="-78"/>
              </a:rPr>
              <a:t>بالعمال</a:t>
            </a:r>
            <a:r>
              <a:rPr lang="en-US" sz="2800" b="0" i="0" dirty="0">
                <a:cs typeface="Akhbar MT" pitchFamily="2" charset="-78"/>
              </a:rPr>
              <a:t> </a:t>
            </a:r>
            <a:r>
              <a:rPr lang="en-US" sz="2800" b="0" i="0" dirty="0" err="1">
                <a:cs typeface="Akhbar MT" pitchFamily="2" charset="-78"/>
              </a:rPr>
              <a:t>والفلاحين</a:t>
            </a:r>
            <a:r>
              <a:rPr lang="en-US" sz="2800" b="0" i="0" dirty="0">
                <a:cs typeface="Akhbar MT" pitchFamily="2" charset="-78"/>
              </a:rPr>
              <a:t> </a:t>
            </a:r>
            <a:r>
              <a:rPr lang="en-US" sz="2800" b="0" i="0" dirty="0" err="1">
                <a:cs typeface="Akhbar MT" pitchFamily="2" charset="-78"/>
              </a:rPr>
              <a:t>والطلاب</a:t>
            </a:r>
            <a:r>
              <a:rPr lang="en-US" sz="2800" b="0" i="0" dirty="0">
                <a:cs typeface="Akhbar MT" pitchFamily="2" charset="-78"/>
              </a:rPr>
              <a:t> </a:t>
            </a:r>
            <a:r>
              <a:rPr lang="en-US" sz="2800" b="0" i="0" dirty="0" err="1">
                <a:cs typeface="Akhbar MT" pitchFamily="2" charset="-78"/>
              </a:rPr>
              <a:t>والموظفين</a:t>
            </a:r>
            <a:r>
              <a:rPr lang="en-US" sz="2800" b="0" i="0" dirty="0">
                <a:cs typeface="Akhbar MT" pitchFamily="2" charset="-78"/>
              </a:rPr>
              <a:t>، </a:t>
            </a:r>
            <a:r>
              <a:rPr lang="en-US" sz="2800" b="0" i="0" dirty="0" err="1">
                <a:cs typeface="Akhbar MT" pitchFamily="2" charset="-78"/>
              </a:rPr>
              <a:t>حيث</a:t>
            </a:r>
            <a:r>
              <a:rPr lang="en-US" sz="2800" b="0" i="0" dirty="0">
                <a:cs typeface="Akhbar MT" pitchFamily="2" charset="-78"/>
              </a:rPr>
              <a:t> </a:t>
            </a:r>
            <a:r>
              <a:rPr lang="en-US" sz="2800" b="0" i="0" dirty="0" err="1">
                <a:cs typeface="Akhbar MT" pitchFamily="2" charset="-78"/>
              </a:rPr>
              <a:t>رسمهم</a:t>
            </a:r>
            <a:r>
              <a:rPr lang="en-US" sz="2800" b="0" i="0" dirty="0">
                <a:cs typeface="Akhbar MT" pitchFamily="2" charset="-78"/>
              </a:rPr>
              <a:t> </a:t>
            </a:r>
            <a:r>
              <a:rPr lang="en-US" sz="2800" b="0" i="0" dirty="0" err="1">
                <a:cs typeface="Akhbar MT" pitchFamily="2" charset="-78"/>
              </a:rPr>
              <a:t>مسكونين</a:t>
            </a:r>
            <a:r>
              <a:rPr lang="en-US" sz="2800" b="0" i="0" dirty="0">
                <a:cs typeface="Akhbar MT" pitchFamily="2" charset="-78"/>
              </a:rPr>
              <a:t> </a:t>
            </a:r>
            <a:r>
              <a:rPr lang="en-US" sz="2800" b="0" i="0" dirty="0" err="1">
                <a:cs typeface="Akhbar MT" pitchFamily="2" charset="-78"/>
              </a:rPr>
              <a:t>بصدمات</a:t>
            </a:r>
            <a:r>
              <a:rPr lang="en-US" sz="2800" b="0" i="0" dirty="0">
                <a:cs typeface="Akhbar MT" pitchFamily="2" charset="-78"/>
              </a:rPr>
              <a:t> </a:t>
            </a:r>
            <a:r>
              <a:rPr lang="en-US" sz="2800" b="0" i="0" dirty="0" err="1">
                <a:cs typeface="Akhbar MT" pitchFamily="2" charset="-78"/>
              </a:rPr>
              <a:t>الحياة</a:t>
            </a:r>
            <a:r>
              <a:rPr lang="ar-SA" sz="2800" b="0" i="0" dirty="0">
                <a:cs typeface="Akhbar MT" pitchFamily="2" charset="-78"/>
              </a:rPr>
              <a:t>.</a:t>
            </a:r>
          </a:p>
          <a:p>
            <a:pPr indent="-228600" algn="r" defTabSz="914400">
              <a:lnSpc>
                <a:spcPct val="120000"/>
              </a:lnSpc>
              <a:spcAft>
                <a:spcPts val="600"/>
              </a:spcAft>
              <a:buClr>
                <a:schemeClr val="accent1"/>
              </a:buClr>
              <a:buSzPct val="100000"/>
              <a:buFont typeface="Arial" panose="020B0604020202020204" pitchFamily="34" charset="0"/>
              <a:buChar char="•"/>
            </a:pPr>
            <a:endParaRPr lang="en-US" dirty="0"/>
          </a:p>
        </p:txBody>
      </p:sp>
      <p:grpSp>
        <p:nvGrpSpPr>
          <p:cNvPr id="19" name="Group 18">
            <a:extLst>
              <a:ext uri="{FF2B5EF4-FFF2-40B4-BE49-F238E27FC236}">
                <a16:creationId xmlns:a16="http://schemas.microsoft.com/office/drawing/2014/main" id="{C50EE599-83F0-4F92-85EF-F5B760FC1C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0131" y="482171"/>
            <a:ext cx="6091791" cy="5149101"/>
            <a:chOff x="5460131" y="482171"/>
            <a:chExt cx="6091791" cy="5149101"/>
          </a:xfrm>
        </p:grpSpPr>
        <p:sp>
          <p:nvSpPr>
            <p:cNvPr id="20" name="Rectangle 19">
              <a:extLst>
                <a:ext uri="{FF2B5EF4-FFF2-40B4-BE49-F238E27FC236}">
                  <a16:creationId xmlns:a16="http://schemas.microsoft.com/office/drawing/2014/main" id="{4D65F24F-937E-455B-A52F-99B2EBE69E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60131" y="482171"/>
              <a:ext cx="6091791"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8CEABBA2-C294-4754-8D03-90027C80A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78956" y="812507"/>
              <a:ext cx="5461780"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8" name="תמונה 7">
            <a:extLst>
              <a:ext uri="{FF2B5EF4-FFF2-40B4-BE49-F238E27FC236}">
                <a16:creationId xmlns:a16="http://schemas.microsoft.com/office/drawing/2014/main" id="{E692D959-CF92-448F-A02E-B09A628473E5}"/>
              </a:ext>
            </a:extLst>
          </p:cNvPr>
          <p:cNvPicPr>
            <a:picLocks noChangeAspect="1"/>
          </p:cNvPicPr>
          <p:nvPr/>
        </p:nvPicPr>
        <p:blipFill rotWithShape="1">
          <a:blip r:embed="rId3"/>
          <a:srcRect l="231" r="2" b="2"/>
          <a:stretch/>
        </p:blipFill>
        <p:spPr>
          <a:xfrm>
            <a:off x="6093926" y="1116345"/>
            <a:ext cx="4821551" cy="3866172"/>
          </a:xfrm>
          <a:prstGeom prst="rect">
            <a:avLst/>
          </a:prstGeom>
        </p:spPr>
      </p:pic>
      <p:pic>
        <p:nvPicPr>
          <p:cNvPr id="23" name="Picture 22">
            <a:extLst>
              <a:ext uri="{FF2B5EF4-FFF2-40B4-BE49-F238E27FC236}">
                <a16:creationId xmlns:a16="http://schemas.microsoft.com/office/drawing/2014/main" id="{5EADD913-1FB7-4B46-9CA9-86858689E0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25" name="Straight Connector 24">
            <a:extLst>
              <a:ext uri="{FF2B5EF4-FFF2-40B4-BE49-F238E27FC236}">
                <a16:creationId xmlns:a16="http://schemas.microsoft.com/office/drawing/2014/main" id="{36995421-4CA7-48D9-B029-EFD71203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1526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4" name="Rectangle 37">
            <a:extLst>
              <a:ext uri="{FF2B5EF4-FFF2-40B4-BE49-F238E27FC236}">
                <a16:creationId xmlns:a16="http://schemas.microsoft.com/office/drawing/2014/main" id="{2FAC8C30-93FA-4F99-80C4-C952D83A49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5" name="Picture 39">
            <a:extLst>
              <a:ext uri="{FF2B5EF4-FFF2-40B4-BE49-F238E27FC236}">
                <a16:creationId xmlns:a16="http://schemas.microsoft.com/office/drawing/2014/main" id="{F3ACDE2A-6BC1-4786-87B1-F7DA35351E7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46" name="Straight Connector 41">
            <a:extLst>
              <a:ext uri="{FF2B5EF4-FFF2-40B4-BE49-F238E27FC236}">
                <a16:creationId xmlns:a16="http://schemas.microsoft.com/office/drawing/2014/main" id="{0A2CC8B5-9886-4AFA-BE09-6178A4ED301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6" name="תמונה 5" descr="תמונה שמכילה טקסט, אדם, צהוב, מטאטא&#10;&#10;התיאור נוצר באופן אוטומטי">
            <a:extLst>
              <a:ext uri="{FF2B5EF4-FFF2-40B4-BE49-F238E27FC236}">
                <a16:creationId xmlns:a16="http://schemas.microsoft.com/office/drawing/2014/main" id="{F5376391-4736-419F-874C-D9F21078D7D9}"/>
              </a:ext>
            </a:extLst>
          </p:cNvPr>
          <p:cNvPicPr>
            <a:picLocks noChangeAspect="1"/>
          </p:cNvPicPr>
          <p:nvPr/>
        </p:nvPicPr>
        <p:blipFill>
          <a:blip r:embed="rId3"/>
          <a:stretch>
            <a:fillRect/>
          </a:stretch>
        </p:blipFill>
        <p:spPr>
          <a:xfrm>
            <a:off x="953812" y="643468"/>
            <a:ext cx="4423483" cy="4834408"/>
          </a:xfrm>
          <a:prstGeom prst="rect">
            <a:avLst/>
          </a:prstGeom>
          <a:effectLst>
            <a:outerShdw blurRad="50800" dist="38100" dir="2700000" algn="tl" rotWithShape="0">
              <a:prstClr val="black">
                <a:alpha val="40000"/>
              </a:prstClr>
            </a:outerShdw>
          </a:effectLst>
        </p:spPr>
      </p:pic>
      <p:pic>
        <p:nvPicPr>
          <p:cNvPr id="5" name="תמונה 4" descr="תמונה שמכילה טקסט, מקורה, קומה&#10;&#10;התיאור נוצר באופן אוטומטי">
            <a:extLst>
              <a:ext uri="{FF2B5EF4-FFF2-40B4-BE49-F238E27FC236}">
                <a16:creationId xmlns:a16="http://schemas.microsoft.com/office/drawing/2014/main" id="{4BFCC5BD-541D-453B-8F85-50AE09FE1198}"/>
              </a:ext>
            </a:extLst>
          </p:cNvPr>
          <p:cNvPicPr>
            <a:picLocks noChangeAspect="1"/>
          </p:cNvPicPr>
          <p:nvPr/>
        </p:nvPicPr>
        <p:blipFill rotWithShape="1">
          <a:blip r:embed="rId4"/>
          <a:srcRect t="5760" r="1" b="6869"/>
          <a:stretch/>
        </p:blipFill>
        <p:spPr>
          <a:xfrm>
            <a:off x="6388852" y="643468"/>
            <a:ext cx="5159676" cy="4834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0573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D11E4C3-B2CB-4105-9B42-B5E438A191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3" name="Picture 72">
            <a:extLst>
              <a:ext uri="{FF2B5EF4-FFF2-40B4-BE49-F238E27FC236}">
                <a16:creationId xmlns:a16="http://schemas.microsoft.com/office/drawing/2014/main" id="{D801A41D-49C4-4F95-AA12-FE7B943A507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75" name="Straight Connector 74">
            <a:extLst>
              <a:ext uri="{FF2B5EF4-FFF2-40B4-BE49-F238E27FC236}">
                <a16:creationId xmlns:a16="http://schemas.microsoft.com/office/drawing/2014/main" id="{0073EB83-C81E-44B9-8EF1-2975C77B947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2DF92CF-EBF9-40C4-90CD-CB3CBD6662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0046"/>
          <a:stretch/>
        </p:blipFill>
        <p:spPr bwMode="auto">
          <a:xfrm>
            <a:off x="585721" y="643468"/>
            <a:ext cx="5159675" cy="483440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תמונה 3">
            <a:extLst>
              <a:ext uri="{FF2B5EF4-FFF2-40B4-BE49-F238E27FC236}">
                <a16:creationId xmlns:a16="http://schemas.microsoft.com/office/drawing/2014/main" id="{579F6A58-3179-4477-A1B9-28378AB2EDE2}"/>
              </a:ext>
            </a:extLst>
          </p:cNvPr>
          <p:cNvPicPr>
            <a:picLocks noChangeAspect="1"/>
          </p:cNvPicPr>
          <p:nvPr/>
        </p:nvPicPr>
        <p:blipFill rotWithShape="1">
          <a:blip r:embed="rId4"/>
          <a:srcRect l="4020" r="190" b="-2"/>
          <a:stretch/>
        </p:blipFill>
        <p:spPr>
          <a:xfrm>
            <a:off x="6388852" y="643468"/>
            <a:ext cx="5159676" cy="48344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180128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7D64814-80EA-462A-928E-38B27E844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670" y="993898"/>
            <a:ext cx="4962298" cy="4548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9551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lumMod val="108000"/>
              </a:schemeClr>
            </a:gs>
          </a:gsLst>
          <a:path path="circle">
            <a:fillToRect l="43000" r="43000" b="100000"/>
          </a:path>
        </a:gradFill>
        <a:effectLst/>
      </p:bgPr>
    </p:bg>
    <p:spTree>
      <p:nvGrpSpPr>
        <p:cNvPr id="1" name=""/>
        <p:cNvGrpSpPr/>
        <p:nvPr/>
      </p:nvGrpSpPr>
      <p:grpSpPr>
        <a:xfrm>
          <a:off x="0" y="0"/>
          <a:ext cx="0" cy="0"/>
          <a:chOff x="0" y="0"/>
          <a:chExt cx="0" cy="0"/>
        </a:xfrm>
      </p:grpSpPr>
      <p:pic>
        <p:nvPicPr>
          <p:cNvPr id="3076" name="Picture 70">
            <a:extLst>
              <a:ext uri="{FF2B5EF4-FFF2-40B4-BE49-F238E27FC236}">
                <a16:creationId xmlns:a16="http://schemas.microsoft.com/office/drawing/2014/main" id="{CB1DE69F-569C-4A49-8E50-4093C135AEC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3077" name="Rectangle 72">
            <a:extLst>
              <a:ext uri="{FF2B5EF4-FFF2-40B4-BE49-F238E27FC236}">
                <a16:creationId xmlns:a16="http://schemas.microsoft.com/office/drawing/2014/main" id="{50B488F5-9CE4-4346-B22F-600286ED4D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78" name="Straight Connector 74">
            <a:extLst>
              <a:ext uri="{FF2B5EF4-FFF2-40B4-BE49-F238E27FC236}">
                <a16:creationId xmlns:a16="http://schemas.microsoft.com/office/drawing/2014/main" id="{5F76596F-57DF-4A0C-96D9-046DC3B30E9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079" name="Picture 76">
            <a:extLst>
              <a:ext uri="{FF2B5EF4-FFF2-40B4-BE49-F238E27FC236}">
                <a16:creationId xmlns:a16="http://schemas.microsoft.com/office/drawing/2014/main" id="{16176A8D-754E-4699-9AAC-A833466A201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 useBgFill="1">
        <p:nvSpPr>
          <p:cNvPr id="3080" name="Rectangle 78">
            <a:extLst>
              <a:ext uri="{FF2B5EF4-FFF2-40B4-BE49-F238E27FC236}">
                <a16:creationId xmlns:a16="http://schemas.microsoft.com/office/drawing/2014/main" id="{B374BF5C-C264-47AF-9C49-1875F88B9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1" name="Rectangle 80">
            <a:extLst>
              <a:ext uri="{FF2B5EF4-FFF2-40B4-BE49-F238E27FC236}">
                <a16:creationId xmlns:a16="http://schemas.microsoft.com/office/drawing/2014/main" id="{EA9A5156-A214-495D-9493-B85A2B08F1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כותרת 1">
            <a:extLst>
              <a:ext uri="{FF2B5EF4-FFF2-40B4-BE49-F238E27FC236}">
                <a16:creationId xmlns:a16="http://schemas.microsoft.com/office/drawing/2014/main" id="{3155B306-2015-4305-AB3A-5EE6F04D8FCF}"/>
              </a:ext>
            </a:extLst>
          </p:cNvPr>
          <p:cNvSpPr>
            <a:spLocks noGrp="1"/>
          </p:cNvSpPr>
          <p:nvPr>
            <p:ph type="title"/>
          </p:nvPr>
        </p:nvSpPr>
        <p:spPr>
          <a:xfrm>
            <a:off x="271446" y="973607"/>
            <a:ext cx="3463177" cy="1900876"/>
          </a:xfrm>
        </p:spPr>
        <p:txBody>
          <a:bodyPr vert="horz" lIns="91440" tIns="45720" rIns="91440" bIns="0" rtlCol="0" anchor="b">
            <a:normAutofit/>
          </a:bodyPr>
          <a:lstStyle/>
          <a:p>
            <a:pPr algn="r"/>
            <a:r>
              <a:rPr lang="en-US" sz="3600" dirty="0" err="1">
                <a:highlight>
                  <a:srgbClr val="FFFF00"/>
                </a:highlight>
              </a:rPr>
              <a:t>لنبدأ</a:t>
            </a:r>
            <a:r>
              <a:rPr lang="en-US" sz="3600" dirty="0">
                <a:highlight>
                  <a:srgbClr val="FFFF00"/>
                </a:highlight>
              </a:rPr>
              <a:t> </a:t>
            </a:r>
            <a:r>
              <a:rPr lang="en-US" sz="3600" dirty="0" err="1">
                <a:highlight>
                  <a:srgbClr val="FFFF00"/>
                </a:highlight>
              </a:rPr>
              <a:t>بالتعبير</a:t>
            </a:r>
            <a:r>
              <a:rPr lang="en-US" sz="3600" dirty="0">
                <a:highlight>
                  <a:srgbClr val="FFFF00"/>
                </a:highlight>
              </a:rPr>
              <a:t> </a:t>
            </a:r>
            <a:r>
              <a:rPr lang="en-US" sz="3600" dirty="0" err="1">
                <a:highlight>
                  <a:srgbClr val="FFFF00"/>
                </a:highlight>
              </a:rPr>
              <a:t>عن</a:t>
            </a:r>
            <a:r>
              <a:rPr lang="en-US" sz="3600" dirty="0">
                <a:highlight>
                  <a:srgbClr val="FFFF00"/>
                </a:highlight>
              </a:rPr>
              <a:t> </a:t>
            </a:r>
            <a:r>
              <a:rPr lang="en-US" sz="3600" dirty="0" err="1">
                <a:highlight>
                  <a:srgbClr val="FFFF00"/>
                </a:highlight>
              </a:rPr>
              <a:t>خواطرنا</a:t>
            </a:r>
            <a:r>
              <a:rPr lang="en-US" sz="3600" dirty="0">
                <a:highlight>
                  <a:srgbClr val="FFFF00"/>
                </a:highlight>
              </a:rPr>
              <a:t> </a:t>
            </a:r>
            <a:r>
              <a:rPr lang="en-US" sz="3600" dirty="0" err="1">
                <a:highlight>
                  <a:srgbClr val="FFFF00"/>
                </a:highlight>
              </a:rPr>
              <a:t>ومشاعرنا</a:t>
            </a:r>
            <a:r>
              <a:rPr lang="ar-SA" sz="3600" dirty="0">
                <a:highlight>
                  <a:srgbClr val="FFFF00"/>
                </a:highlight>
              </a:rPr>
              <a:t> </a:t>
            </a:r>
            <a:endParaRPr lang="en-US" sz="3600" dirty="0">
              <a:highlight>
                <a:srgbClr val="FFFF00"/>
              </a:highlight>
            </a:endParaRPr>
          </a:p>
        </p:txBody>
      </p:sp>
      <p:pic>
        <p:nvPicPr>
          <p:cNvPr id="3082" name="Picture 82">
            <a:extLst>
              <a:ext uri="{FF2B5EF4-FFF2-40B4-BE49-F238E27FC236}">
                <a16:creationId xmlns:a16="http://schemas.microsoft.com/office/drawing/2014/main" id="{14043B93-31EA-42C9-A52B-7B10135FCB7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17" t="474" r="75256" b="36564"/>
          <a:stretch/>
        </p:blipFill>
        <p:spPr>
          <a:xfrm>
            <a:off x="655218" y="643464"/>
            <a:ext cx="2834640" cy="155448"/>
          </a:xfrm>
          <a:prstGeom prst="rect">
            <a:avLst/>
          </a:prstGeom>
          <a:noFill/>
          <a:ln>
            <a:noFill/>
          </a:ln>
        </p:spPr>
      </p:pic>
      <p:grpSp>
        <p:nvGrpSpPr>
          <p:cNvPr id="3083" name="Group 84">
            <a:extLst>
              <a:ext uri="{FF2B5EF4-FFF2-40B4-BE49-F238E27FC236}">
                <a16:creationId xmlns:a16="http://schemas.microsoft.com/office/drawing/2014/main" id="{B26DC251-CF3C-487C-93C0-74344C2700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979389" y="482171"/>
            <a:ext cx="7560115" cy="5149101"/>
            <a:chOff x="3979389" y="482171"/>
            <a:chExt cx="7560115" cy="5149101"/>
          </a:xfrm>
        </p:grpSpPr>
        <p:sp>
          <p:nvSpPr>
            <p:cNvPr id="3084" name="Rectangle 85">
              <a:extLst>
                <a:ext uri="{FF2B5EF4-FFF2-40B4-BE49-F238E27FC236}">
                  <a16:creationId xmlns:a16="http://schemas.microsoft.com/office/drawing/2014/main" id="{DCEA138F-B3C3-4365-85E4-0CE0DE739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79389" y="482171"/>
              <a:ext cx="7560115"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85" name="Rectangle 86">
              <a:extLst>
                <a:ext uri="{FF2B5EF4-FFF2-40B4-BE49-F238E27FC236}">
                  <a16:creationId xmlns:a16="http://schemas.microsoft.com/office/drawing/2014/main" id="{62192585-FCC1-4D9A-8E7B-940845AD10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292448" y="812507"/>
              <a:ext cx="692827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086" name="Rectangle 88">
            <a:extLst>
              <a:ext uri="{FF2B5EF4-FFF2-40B4-BE49-F238E27FC236}">
                <a16:creationId xmlns:a16="http://schemas.microsoft.com/office/drawing/2014/main" id="{F07A6A06-44A6-41CD-B49D-7FAFA5119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5871" y="977965"/>
            <a:ext cx="6615197" cy="4135339"/>
          </a:xfrm>
          <a:prstGeom prst="rect">
            <a:avLst/>
          </a:prstGeom>
          <a:solidFill>
            <a:srgbClr val="FFFFFE"/>
          </a:solidFill>
          <a:ln w="63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الفن تعريفة وانواعه واشهر الفنانيين العرب والعالميين">
            <a:extLst>
              <a:ext uri="{FF2B5EF4-FFF2-40B4-BE49-F238E27FC236}">
                <a16:creationId xmlns:a16="http://schemas.microsoft.com/office/drawing/2014/main" id="{3D1AB06D-B556-480E-B374-25766DEBEA8E}"/>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618569" y="1116345"/>
            <a:ext cx="6282529" cy="3866172"/>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90">
            <a:extLst>
              <a:ext uri="{FF2B5EF4-FFF2-40B4-BE49-F238E27FC236}">
                <a16:creationId xmlns:a16="http://schemas.microsoft.com/office/drawing/2014/main" id="{374CBFC4-E02A-4F3E-AB09-DAD63A764C1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cxnSp>
        <p:nvCxnSpPr>
          <p:cNvPr id="93" name="Straight Connector 92">
            <a:extLst>
              <a:ext uri="{FF2B5EF4-FFF2-40B4-BE49-F238E27FC236}">
                <a16:creationId xmlns:a16="http://schemas.microsoft.com/office/drawing/2014/main" id="{170F181A-95DA-4251-AC11-0C9302264E6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05617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69209123-92B0-4CB4-9D77-203A52770FA5}"/>
              </a:ext>
            </a:extLst>
          </p:cNvPr>
          <p:cNvSpPr>
            <a:spLocks noGrp="1"/>
          </p:cNvSpPr>
          <p:nvPr>
            <p:ph idx="1"/>
          </p:nvPr>
        </p:nvSpPr>
        <p:spPr>
          <a:xfrm>
            <a:off x="1294362" y="1217613"/>
            <a:ext cx="9603275" cy="3294576"/>
          </a:xfrm>
        </p:spPr>
        <p:txBody>
          <a:bodyPr>
            <a:normAutofit fontScale="25000" lnSpcReduction="20000"/>
          </a:bodyPr>
          <a:lstStyle/>
          <a:p>
            <a:pPr marL="0" indent="0" algn="r">
              <a:buNone/>
            </a:pPr>
            <a:r>
              <a:rPr lang="ar-SA" sz="10000" b="1" dirty="0">
                <a:cs typeface="Akhbar MT" pitchFamily="2" charset="-78"/>
              </a:rPr>
              <a:t>طلابي الأعزاء </a:t>
            </a:r>
          </a:p>
          <a:p>
            <a:pPr marL="0" indent="0" algn="r">
              <a:buNone/>
            </a:pPr>
            <a:r>
              <a:rPr lang="ar-SA" sz="10000" b="1" dirty="0">
                <a:cs typeface="Akhbar MT" pitchFamily="2" charset="-78"/>
              </a:rPr>
              <a:t>تذكر ان الفن هي </a:t>
            </a:r>
            <a:r>
              <a:rPr lang="ar-SA" sz="10000" b="1" i="0" dirty="0">
                <a:effectLst/>
                <a:latin typeface="Helvetica" panose="020B0604020202020204" pitchFamily="34" charset="0"/>
                <a:cs typeface="Akhbar MT" pitchFamily="2" charset="-78"/>
              </a:rPr>
              <a:t>لغة و موهبة مقدسة, </a:t>
            </a:r>
            <a:r>
              <a:rPr lang="ar-SA" sz="10000" b="1" dirty="0">
                <a:cs typeface="Akhbar MT" pitchFamily="2" charset="-78"/>
              </a:rPr>
              <a:t>أنت بصدد تعلم نوع فني متحرر من القيود، وحدوده هي السماء وما أبعد من ذلك بكثير؛ حدوده هي الخيال، خيالك الشخصي. ابدأ الآن العمل على مشروعك الفني البسيط القادر على الجمع بين أشكال وألوان وأنواع مختلفة من المواد.</a:t>
            </a:r>
          </a:p>
          <a:p>
            <a:pPr marL="0" indent="0" algn="r">
              <a:buNone/>
            </a:pPr>
            <a:r>
              <a:rPr lang="ar-SA" sz="10000" b="1" dirty="0">
                <a:cs typeface="Akhbar MT" pitchFamily="2" charset="-78"/>
              </a:rPr>
              <a:t> </a:t>
            </a:r>
            <a:endParaRPr lang="en-US" sz="10000" b="1" dirty="0">
              <a:cs typeface="Akhbar MT" pitchFamily="2" charset="-78"/>
            </a:endParaRPr>
          </a:p>
          <a:p>
            <a:pPr marL="0" indent="0" algn="r">
              <a:buNone/>
            </a:pPr>
            <a:r>
              <a:rPr lang="ar-SA" sz="10000" b="1" dirty="0">
                <a:highlight>
                  <a:srgbClr val="FFFF00"/>
                </a:highlight>
                <a:cs typeface="Akhbar MT" pitchFamily="2" charset="-78"/>
              </a:rPr>
              <a:t>مهمتكم  الفنية: </a:t>
            </a:r>
          </a:p>
          <a:p>
            <a:pPr marL="0" indent="0" algn="r">
              <a:buNone/>
            </a:pPr>
            <a:r>
              <a:rPr lang="ar-SA" sz="10000" b="1" dirty="0" err="1">
                <a:cs typeface="Akhbar MT" pitchFamily="2" charset="-78"/>
              </a:rPr>
              <a:t>إجمع</a:t>
            </a:r>
            <a:r>
              <a:rPr lang="ar-SA" sz="10000" b="1" dirty="0">
                <a:cs typeface="Akhbar MT" pitchFamily="2" charset="-78"/>
              </a:rPr>
              <a:t> أغراض شخصية التي بمتناول يديك ( رمل، حجارة صغيرة، اوراق شجر، قطع قماش، الوان...) وعبر فيها عن ذاتك وما يدور بداخلك يا طالبي وشاركني إبداعك عزيزي/تي.</a:t>
            </a:r>
          </a:p>
          <a:p>
            <a:pPr marL="0" indent="0" algn="r">
              <a:buNone/>
            </a:pPr>
            <a:br>
              <a:rPr lang="ar-SA" dirty="0"/>
            </a:br>
            <a:br>
              <a:rPr lang="ar-SA" dirty="0"/>
            </a:br>
            <a:endParaRPr lang="en-US" dirty="0"/>
          </a:p>
        </p:txBody>
      </p:sp>
      <p:sp>
        <p:nvSpPr>
          <p:cNvPr id="7" name="תיבת טקסט 6">
            <a:extLst>
              <a:ext uri="{FF2B5EF4-FFF2-40B4-BE49-F238E27FC236}">
                <a16:creationId xmlns:a16="http://schemas.microsoft.com/office/drawing/2014/main" id="{EC28CC97-9FFC-4E88-BC35-313017966B54}"/>
              </a:ext>
            </a:extLst>
          </p:cNvPr>
          <p:cNvSpPr txBox="1"/>
          <p:nvPr/>
        </p:nvSpPr>
        <p:spPr>
          <a:xfrm>
            <a:off x="636104" y="5286444"/>
            <a:ext cx="2951922" cy="707886"/>
          </a:xfrm>
          <a:prstGeom prst="rect">
            <a:avLst/>
          </a:prstGeom>
          <a:noFill/>
        </p:spPr>
        <p:txBody>
          <a:bodyPr wrap="square">
            <a:spAutoFit/>
          </a:bodyPr>
          <a:lstStyle/>
          <a:p>
            <a:pPr algn="r"/>
            <a:r>
              <a:rPr lang="ar-SA" sz="2000" b="1">
                <a:highlight>
                  <a:srgbClr val="FFFF00"/>
                </a:highlight>
                <a:latin typeface="Arabic Typesetting" panose="03020402040406030203" pitchFamily="66" charset="-78"/>
                <a:cs typeface="Akhbar MT" pitchFamily="2" charset="-78"/>
              </a:rPr>
              <a:t>ي</a:t>
            </a:r>
            <a:r>
              <a:rPr lang="en-US" sz="2000" b="1">
                <a:highlight>
                  <a:srgbClr val="FFFF00"/>
                </a:highlight>
                <a:latin typeface="Arabic Typesetting" panose="03020402040406030203" pitchFamily="66" charset="-78"/>
                <a:cs typeface="Akhbar MT" pitchFamily="2" charset="-78"/>
              </a:rPr>
              <a:t>مكنك الإستعانة بفن الكولاج او التنقيط</a:t>
            </a:r>
            <a:endParaRPr lang="ar-SA" sz="2000" b="1">
              <a:highlight>
                <a:srgbClr val="FFFF00"/>
              </a:highlight>
              <a:latin typeface="Arabic Typesetting" panose="03020402040406030203" pitchFamily="66" charset="-78"/>
              <a:cs typeface="Akhbar MT" pitchFamily="2" charset="-78"/>
            </a:endParaRPr>
          </a:p>
          <a:p>
            <a:pPr algn="r"/>
            <a:r>
              <a:rPr lang="en-US" sz="2000" b="1">
                <a:highlight>
                  <a:srgbClr val="FFFF00"/>
                </a:highlight>
                <a:latin typeface="Arabic Typesetting" panose="03020402040406030203" pitchFamily="66" charset="-78"/>
                <a:cs typeface="Akhbar MT" pitchFamily="2" charset="-78"/>
              </a:rPr>
              <a:t>( الشرائح متواجدة في موقع المدرسة</a:t>
            </a:r>
            <a:r>
              <a:rPr lang="en-US" sz="2000" b="1">
                <a:highlight>
                  <a:srgbClr val="FFFF00"/>
                </a:highlight>
                <a:latin typeface="Arabic Typesetting" panose="03020402040406030203" pitchFamily="66" charset="-78"/>
                <a:cs typeface="Arabic Typesetting" panose="03020402040406030203" pitchFamily="66" charset="-78"/>
              </a:rPr>
              <a:t>)</a:t>
            </a:r>
            <a:endParaRPr lang="en-US" sz="2000" b="1" dirty="0">
              <a:highlight>
                <a:srgbClr val="FFFF00"/>
              </a:highlight>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3668648"/>
      </p:ext>
    </p:extLst>
  </p:cSld>
  <p:clrMapOvr>
    <a:masterClrMapping/>
  </p:clrMapOvr>
</p:sld>
</file>

<file path=ppt/theme/theme1.xml><?xml version="1.0" encoding="utf-8"?>
<a:theme xmlns:a="http://schemas.openxmlformats.org/drawingml/2006/main" name="גלריה">
  <a:themeElements>
    <a:clrScheme name="גלריה">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גלריה">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גלריה">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101</TotalTime>
  <Words>357</Words>
  <Application>Microsoft Office PowerPoint</Application>
  <PresentationFormat>מסך רחב</PresentationFormat>
  <Paragraphs>23</Paragraphs>
  <Slides>10</Slides>
  <Notes>0</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10</vt:i4>
      </vt:variant>
    </vt:vector>
  </HeadingPairs>
  <TitlesOfParts>
    <vt:vector size="17" baseType="lpstr">
      <vt:lpstr>Arabic Typesetting</vt:lpstr>
      <vt:lpstr>Arial</vt:lpstr>
      <vt:lpstr>Century Gothic</vt:lpstr>
      <vt:lpstr>Helvetica</vt:lpstr>
      <vt:lpstr>Noto Kufi Arabic</vt:lpstr>
      <vt:lpstr>Roboto</vt:lpstr>
      <vt:lpstr>גלריה</vt:lpstr>
      <vt:lpstr>منصور سليمان </vt:lpstr>
      <vt:lpstr>מצגת של PowerPoint‏</vt:lpstr>
      <vt:lpstr>سليمان منصور: ريشة فنان تلخّص حكاية الإنسان في فلسطين</vt:lpstr>
      <vt:lpstr>מצגת של PowerPoint‏</vt:lpstr>
      <vt:lpstr>מצגת של PowerPoint‏</vt:lpstr>
      <vt:lpstr>מצגת של PowerPoint‏</vt:lpstr>
      <vt:lpstr>מצגת של PowerPoint‏</vt:lpstr>
      <vt:lpstr>لنبدأ بالتعبير عن خواطرنا ومشاعرنا </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منصور سليمان</dc:title>
  <dc:creator>Wattad Safaa</dc:creator>
  <cp:lastModifiedBy>Wattad Safaa</cp:lastModifiedBy>
  <cp:revision>10</cp:revision>
  <dcterms:created xsi:type="dcterms:W3CDTF">2021-05-20T06:28:02Z</dcterms:created>
  <dcterms:modified xsi:type="dcterms:W3CDTF">2021-05-20T08:09:41Z</dcterms:modified>
</cp:coreProperties>
</file>