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9" r:id="rId1"/>
  </p:sldMasterIdLst>
  <p:sldIdLst>
    <p:sldId id="256" r:id="rId2"/>
    <p:sldId id="257" r:id="rId3"/>
    <p:sldId id="259" r:id="rId4"/>
    <p:sldId id="258" r:id="rId5"/>
    <p:sldId id="260" r:id="rId6"/>
    <p:sldId id="261" r:id="rId7"/>
    <p:sldId id="262" r:id="rId8"/>
    <p:sldId id="263" r:id="rId9"/>
    <p:sldId id="265" r:id="rId10"/>
    <p:sldId id="267" r:id="rId11"/>
    <p:sldId id="268" r:id="rId12"/>
    <p:sldId id="264" r:id="rId1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DDFA5BBE-EA14-4D80-823F-A7A087C2D647}">
          <p14:sldIdLst>
            <p14:sldId id="256"/>
            <p14:sldId id="257"/>
            <p14:sldId id="259"/>
            <p14:sldId id="258"/>
            <p14:sldId id="260"/>
            <p14:sldId id="261"/>
          </p14:sldIdLst>
        </p14:section>
        <p14:section name="מקטע ללא כותרת" id="{A9141FA2-71E1-4F39-A9C5-6FE8CE529B83}">
          <p14:sldIdLst>
            <p14:sldId id="262"/>
            <p14:sldId id="263"/>
            <p14:sldId id="265"/>
            <p14:sldId id="267"/>
            <p14:sldId id="268"/>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3/18/2021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960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3/18/2021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112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3/18/2021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47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3/18/2021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123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3/18/2021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159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3/18/2021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752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3/18/2021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772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3/18/2021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015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3/18/2021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21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3/18/2021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731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3/18/2021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786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3/18/2021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89726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_T_fxswe9c" TargetMode="External"/><Relationship Id="rId2" Type="http://schemas.openxmlformats.org/officeDocument/2006/relationships/hyperlink" Target="https://www.youtube.com/watch?v=SYwt8MNljp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casso and Collage - Weiner Elementary">
            <a:extLst>
              <a:ext uri="{FF2B5EF4-FFF2-40B4-BE49-F238E27FC236}">
                <a16:creationId xmlns:a16="http://schemas.microsoft.com/office/drawing/2014/main" id="{4A6B21C9-47F2-403B-9C19-B178891883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712716"/>
            <a:ext cx="5462001" cy="4908886"/>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Connector 7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30" name="Rectangle 74">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תמונה 4">
            <a:extLst>
              <a:ext uri="{FF2B5EF4-FFF2-40B4-BE49-F238E27FC236}">
                <a16:creationId xmlns:a16="http://schemas.microsoft.com/office/drawing/2014/main" id="{68098F9B-7D0E-437B-A991-F8284DB0684F}"/>
              </a:ext>
            </a:extLst>
          </p:cNvPr>
          <p:cNvPicPr>
            <a:picLocks noChangeAspect="1"/>
          </p:cNvPicPr>
          <p:nvPr/>
        </p:nvPicPr>
        <p:blipFill>
          <a:blip r:embed="rId3"/>
          <a:stretch>
            <a:fillRect/>
          </a:stretch>
        </p:blipFill>
        <p:spPr>
          <a:xfrm>
            <a:off x="6871571" y="1491177"/>
            <a:ext cx="4310675" cy="2413978"/>
          </a:xfrm>
          <a:prstGeom prst="rect">
            <a:avLst/>
          </a:prstGeom>
        </p:spPr>
      </p:pic>
    </p:spTree>
    <p:extLst>
      <p:ext uri="{BB962C8B-B14F-4D97-AF65-F5344CB8AC3E}">
        <p14:creationId xmlns:p14="http://schemas.microsoft.com/office/powerpoint/2010/main" val="352859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1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3808F7FE-E801-42CF-A53D-649032394BEA}"/>
              </a:ext>
            </a:extLst>
          </p:cNvPr>
          <p:cNvPicPr>
            <a:picLocks noChangeAspect="1"/>
          </p:cNvPicPr>
          <p:nvPr/>
        </p:nvPicPr>
        <p:blipFill>
          <a:blip r:embed="rId2"/>
          <a:stretch>
            <a:fillRect/>
          </a:stretch>
        </p:blipFill>
        <p:spPr>
          <a:xfrm>
            <a:off x="1934730" y="627225"/>
            <a:ext cx="3029379" cy="4985493"/>
          </a:xfrm>
          <a:prstGeom prst="rect">
            <a:avLst/>
          </a:prstGeom>
        </p:spPr>
      </p:pic>
      <p:pic>
        <p:nvPicPr>
          <p:cNvPr id="5" name="תמונה 4">
            <a:extLst>
              <a:ext uri="{FF2B5EF4-FFF2-40B4-BE49-F238E27FC236}">
                <a16:creationId xmlns:a16="http://schemas.microsoft.com/office/drawing/2014/main" id="{0BD6F0E3-A08E-4809-A156-CC5A7B7511C3}"/>
              </a:ext>
            </a:extLst>
          </p:cNvPr>
          <p:cNvPicPr>
            <a:picLocks noChangeAspect="1"/>
          </p:cNvPicPr>
          <p:nvPr/>
        </p:nvPicPr>
        <p:blipFill>
          <a:blip r:embed="rId3"/>
          <a:stretch>
            <a:fillRect/>
          </a:stretch>
        </p:blipFill>
        <p:spPr>
          <a:xfrm>
            <a:off x="6527409" y="640079"/>
            <a:ext cx="3729861" cy="4979558"/>
          </a:xfrm>
          <a:prstGeom prst="rect">
            <a:avLst/>
          </a:prstGeom>
        </p:spPr>
      </p:pic>
      <p:cxnSp>
        <p:nvCxnSpPr>
          <p:cNvPr id="25" name="Straight Connector 15">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1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430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BA0CCA5A-F1CE-4397-AB52-ED01136F24FF}"/>
              </a:ext>
            </a:extLst>
          </p:cNvPr>
          <p:cNvPicPr>
            <a:picLocks noChangeAspect="1"/>
          </p:cNvPicPr>
          <p:nvPr/>
        </p:nvPicPr>
        <p:blipFill rotWithShape="1">
          <a:blip r:embed="rId2"/>
          <a:srcRect t="6378" r="-1" b="-1"/>
          <a:stretch/>
        </p:blipFill>
        <p:spPr>
          <a:xfrm>
            <a:off x="98835" y="871528"/>
            <a:ext cx="6050281" cy="4242816"/>
          </a:xfrm>
          <a:prstGeom prst="rect">
            <a:avLst/>
          </a:prstGeom>
        </p:spPr>
      </p:pic>
      <p:pic>
        <p:nvPicPr>
          <p:cNvPr id="4" name="תמונה 3">
            <a:extLst>
              <a:ext uri="{FF2B5EF4-FFF2-40B4-BE49-F238E27FC236}">
                <a16:creationId xmlns:a16="http://schemas.microsoft.com/office/drawing/2014/main" id="{5AEEBE9E-4696-44BE-9DCF-EEE459338FE9}"/>
              </a:ext>
            </a:extLst>
          </p:cNvPr>
          <p:cNvPicPr>
            <a:picLocks noChangeAspect="1"/>
          </p:cNvPicPr>
          <p:nvPr/>
        </p:nvPicPr>
        <p:blipFill rotWithShape="1">
          <a:blip r:embed="rId3"/>
          <a:srcRect l="4566" r="250" b="2"/>
          <a:stretch/>
        </p:blipFill>
        <p:spPr>
          <a:xfrm>
            <a:off x="6141721" y="871529"/>
            <a:ext cx="6050279" cy="4242815"/>
          </a:xfrm>
          <a:prstGeom prst="rect">
            <a:avLst/>
          </a:prstGeom>
        </p:spPr>
      </p:pic>
      <p:cxnSp>
        <p:nvCxnSpPr>
          <p:cNvPr id="16" name="Straight Connector 15">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094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CB0CFEF-B31F-4F91-AC32-22872585FF9A}"/>
              </a:ext>
            </a:extLst>
          </p:cNvPr>
          <p:cNvSpPr>
            <a:spLocks noGrp="1"/>
          </p:cNvSpPr>
          <p:nvPr>
            <p:ph type="title"/>
          </p:nvPr>
        </p:nvSpPr>
        <p:spPr>
          <a:xfrm>
            <a:off x="6416702" y="4791560"/>
            <a:ext cx="1932167" cy="1289886"/>
          </a:xfrm>
        </p:spPr>
        <p:txBody>
          <a:bodyPr>
            <a:normAutofit/>
          </a:bodyPr>
          <a:lstStyle/>
          <a:p>
            <a:r>
              <a:rPr lang="ar-SA" sz="2000" dirty="0"/>
              <a:t>شاركوني ابداعاتكم</a:t>
            </a:r>
            <a:br>
              <a:rPr lang="ar-SA" sz="2000" dirty="0"/>
            </a:br>
            <a:r>
              <a:rPr lang="ar-SA" sz="2000" dirty="0"/>
              <a:t>معلمة الفنون: حنين وتد</a:t>
            </a:r>
            <a:endParaRPr lang="en-US" sz="2000" dirty="0"/>
          </a:p>
        </p:txBody>
      </p:sp>
      <p:cxnSp>
        <p:nvCxnSpPr>
          <p:cNvPr id="24" name="Straight Connector 1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תמונה 4" descr="תמונה שמכילה אוסף תמונות&#10;&#10;התיאור נוצר באופן אוטומטי">
            <a:extLst>
              <a:ext uri="{FF2B5EF4-FFF2-40B4-BE49-F238E27FC236}">
                <a16:creationId xmlns:a16="http://schemas.microsoft.com/office/drawing/2014/main" id="{BDBA305D-0832-498A-BE99-9139F97AFA16}"/>
              </a:ext>
            </a:extLst>
          </p:cNvPr>
          <p:cNvPicPr>
            <a:picLocks noChangeAspect="1"/>
          </p:cNvPicPr>
          <p:nvPr/>
        </p:nvPicPr>
        <p:blipFill>
          <a:blip r:embed="rId2"/>
          <a:stretch>
            <a:fillRect/>
          </a:stretch>
        </p:blipFill>
        <p:spPr>
          <a:xfrm>
            <a:off x="855240" y="3328703"/>
            <a:ext cx="4706222" cy="2302737"/>
          </a:xfrm>
          <a:prstGeom prst="rect">
            <a:avLst/>
          </a:prstGeom>
        </p:spPr>
      </p:pic>
      <p:sp>
        <p:nvSpPr>
          <p:cNvPr id="3" name="מציין מיקום תוכן 2">
            <a:extLst>
              <a:ext uri="{FF2B5EF4-FFF2-40B4-BE49-F238E27FC236}">
                <a16:creationId xmlns:a16="http://schemas.microsoft.com/office/drawing/2014/main" id="{A8A0181B-4FB6-43F7-807B-51D7F9DF031B}"/>
              </a:ext>
            </a:extLst>
          </p:cNvPr>
          <p:cNvSpPr>
            <a:spLocks noGrp="1"/>
          </p:cNvSpPr>
          <p:nvPr>
            <p:ph idx="1"/>
          </p:nvPr>
        </p:nvSpPr>
        <p:spPr>
          <a:xfrm>
            <a:off x="4706460" y="2108201"/>
            <a:ext cx="6388260" cy="3760891"/>
          </a:xfrm>
        </p:spPr>
        <p:txBody>
          <a:bodyPr>
            <a:normAutofit/>
          </a:bodyPr>
          <a:lstStyle/>
          <a:p>
            <a:pPr marL="0" indent="0" algn="r">
              <a:buNone/>
            </a:pPr>
            <a:r>
              <a:rPr lang="ar-SA" dirty="0"/>
              <a:t>طلابي الأعزاء </a:t>
            </a:r>
          </a:p>
          <a:p>
            <a:pPr marL="0" indent="0" algn="r">
              <a:buNone/>
            </a:pPr>
            <a:r>
              <a:rPr lang="ar-SA" dirty="0"/>
              <a:t>تذكر ان الفن هي </a:t>
            </a:r>
            <a:r>
              <a:rPr lang="ar-SA" b="0" i="0" dirty="0">
                <a:effectLst/>
                <a:latin typeface="Helvetica" panose="020B0604020202020204" pitchFamily="34" charset="0"/>
              </a:rPr>
              <a:t>لغة و موهبة مقدسة, </a:t>
            </a:r>
            <a:r>
              <a:rPr lang="ar-SA" dirty="0"/>
              <a:t>أنت بصدد تعلم نوع فني متحرر من القيود، وحدوده هي السماء وما أبعد من ذلك بكثير؛ حدوده هي الخيال، خيالك الشخصي. ابدأ الآن العمل على مشروعك الفني البسيط القادر على الجمع بين أشكال وألوان وأنواع مختلفة من المواد.  </a:t>
            </a:r>
            <a:endParaRPr lang="en-US" dirty="0"/>
          </a:p>
        </p:txBody>
      </p:sp>
      <p:sp>
        <p:nvSpPr>
          <p:cNvPr id="22" name="Rectangle 21">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820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88AF4A0-7784-40CA-B5B0-0823A5755F4B}"/>
              </a:ext>
            </a:extLst>
          </p:cNvPr>
          <p:cNvPicPr>
            <a:picLocks noChangeAspect="1"/>
          </p:cNvPicPr>
          <p:nvPr/>
        </p:nvPicPr>
        <p:blipFill>
          <a:blip r:embed="rId2"/>
          <a:stretch>
            <a:fillRect/>
          </a:stretch>
        </p:blipFill>
        <p:spPr>
          <a:xfrm>
            <a:off x="1192696" y="2089494"/>
            <a:ext cx="2964760" cy="3958107"/>
          </a:xfrm>
          <a:prstGeom prst="rect">
            <a:avLst/>
          </a:prstGeom>
        </p:spPr>
      </p:pic>
      <p:pic>
        <p:nvPicPr>
          <p:cNvPr id="5" name="תמונה 4">
            <a:extLst>
              <a:ext uri="{FF2B5EF4-FFF2-40B4-BE49-F238E27FC236}">
                <a16:creationId xmlns:a16="http://schemas.microsoft.com/office/drawing/2014/main" id="{FFD1CF8F-A5B4-4581-8D0C-401558DB0E67}"/>
              </a:ext>
            </a:extLst>
          </p:cNvPr>
          <p:cNvPicPr>
            <a:picLocks noChangeAspect="1"/>
          </p:cNvPicPr>
          <p:nvPr/>
        </p:nvPicPr>
        <p:blipFill>
          <a:blip r:embed="rId3"/>
          <a:stretch>
            <a:fillRect/>
          </a:stretch>
        </p:blipFill>
        <p:spPr>
          <a:xfrm>
            <a:off x="4814675" y="2071687"/>
            <a:ext cx="2964759" cy="4067927"/>
          </a:xfrm>
          <a:prstGeom prst="rect">
            <a:avLst/>
          </a:prstGeom>
        </p:spPr>
      </p:pic>
      <p:pic>
        <p:nvPicPr>
          <p:cNvPr id="6" name="תמונה 5">
            <a:extLst>
              <a:ext uri="{FF2B5EF4-FFF2-40B4-BE49-F238E27FC236}">
                <a16:creationId xmlns:a16="http://schemas.microsoft.com/office/drawing/2014/main" id="{3EFCFF6A-3FF4-4053-A798-6AA17D9ADE26}"/>
              </a:ext>
            </a:extLst>
          </p:cNvPr>
          <p:cNvPicPr>
            <a:picLocks noChangeAspect="1"/>
          </p:cNvPicPr>
          <p:nvPr/>
        </p:nvPicPr>
        <p:blipFill>
          <a:blip r:embed="rId4"/>
          <a:stretch>
            <a:fillRect/>
          </a:stretch>
        </p:blipFill>
        <p:spPr>
          <a:xfrm>
            <a:off x="8181762" y="2109793"/>
            <a:ext cx="2964759" cy="3937808"/>
          </a:xfrm>
          <a:prstGeom prst="rect">
            <a:avLst/>
          </a:prstGeom>
        </p:spPr>
      </p:pic>
    </p:spTree>
    <p:extLst>
      <p:ext uri="{BB962C8B-B14F-4D97-AF65-F5344CB8AC3E}">
        <p14:creationId xmlns:p14="http://schemas.microsoft.com/office/powerpoint/2010/main" val="19172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BC4C07D5-C394-40BB-B1F3-4C5133D47314}"/>
              </a:ext>
            </a:extLst>
          </p:cNvPr>
          <p:cNvPicPr>
            <a:picLocks noChangeAspect="1"/>
          </p:cNvPicPr>
          <p:nvPr/>
        </p:nvPicPr>
        <p:blipFill rotWithShape="1">
          <a:blip r:embed="rId2"/>
          <a:srcRect t="7574" r="-1" b="585"/>
          <a:stretch/>
        </p:blipFill>
        <p:spPr>
          <a:xfrm>
            <a:off x="633999" y="640081"/>
            <a:ext cx="5462001" cy="5054156"/>
          </a:xfrm>
          <a:prstGeom prst="rect">
            <a:avLst/>
          </a:prstGeom>
        </p:spPr>
      </p:pic>
      <p:cxnSp>
        <p:nvCxnSpPr>
          <p:cNvPr id="15" name="Straight Connector 14">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521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5CA652-DB35-4A42-B027-143BF9673509}"/>
              </a:ext>
            </a:extLst>
          </p:cNvPr>
          <p:cNvSpPr>
            <a:spLocks noGrp="1"/>
          </p:cNvSpPr>
          <p:nvPr>
            <p:ph type="title"/>
          </p:nvPr>
        </p:nvSpPr>
        <p:spPr/>
        <p:txBody>
          <a:bodyPr/>
          <a:lstStyle/>
          <a:p>
            <a:pPr algn="ctr"/>
            <a:r>
              <a:rPr lang="ar-SA" dirty="0" err="1"/>
              <a:t>الكولاج</a:t>
            </a:r>
            <a:endParaRPr lang="en-US" dirty="0"/>
          </a:p>
        </p:txBody>
      </p:sp>
      <p:sp>
        <p:nvSpPr>
          <p:cNvPr id="3" name="מציין מיקום תוכן 2">
            <a:extLst>
              <a:ext uri="{FF2B5EF4-FFF2-40B4-BE49-F238E27FC236}">
                <a16:creationId xmlns:a16="http://schemas.microsoft.com/office/drawing/2014/main" id="{F5D3D5D2-D77A-40E7-BE23-11FD1343293C}"/>
              </a:ext>
            </a:extLst>
          </p:cNvPr>
          <p:cNvSpPr>
            <a:spLocks noGrp="1"/>
          </p:cNvSpPr>
          <p:nvPr>
            <p:ph idx="1"/>
          </p:nvPr>
        </p:nvSpPr>
        <p:spPr/>
        <p:txBody>
          <a:bodyPr/>
          <a:lstStyle/>
          <a:p>
            <a:pPr algn="r"/>
            <a:r>
              <a:rPr lang="ar-SA" dirty="0"/>
              <a:t>بعد ان راينا قسم من الاعمال الفنية لنتعرف عليها وعلى نوع الفن.</a:t>
            </a:r>
          </a:p>
          <a:p>
            <a:pPr algn="r"/>
            <a:r>
              <a:rPr lang="ar-SA" dirty="0" err="1"/>
              <a:t>الكولاج</a:t>
            </a:r>
            <a:r>
              <a:rPr lang="ar-SA" dirty="0"/>
              <a:t> :</a:t>
            </a:r>
          </a:p>
          <a:p>
            <a:pPr algn="r"/>
            <a:r>
              <a:rPr lang="ar-SA" b="0" i="0" dirty="0" err="1">
                <a:solidFill>
                  <a:srgbClr val="2C2F34"/>
                </a:solidFill>
                <a:effectLst/>
                <a:latin typeface="Noto Sans Kufi Arabic"/>
              </a:rPr>
              <a:t>الكولاج</a:t>
            </a:r>
            <a:r>
              <a:rPr lang="ar-SA" b="0" i="0" dirty="0">
                <a:solidFill>
                  <a:srgbClr val="2C2F34"/>
                </a:solidFill>
                <a:effectLst/>
                <a:latin typeface="Noto Sans Kufi Arabic"/>
              </a:rPr>
              <a:t> فن متميز عن غيره من الفنون إذ يعتمد على قص ولصق عدة خامات مختلفة معا في لوحة واحدة. يعتمد فن </a:t>
            </a:r>
            <a:r>
              <a:rPr lang="ar-SA" b="0" i="0" dirty="0" err="1">
                <a:solidFill>
                  <a:srgbClr val="2C2F34"/>
                </a:solidFill>
                <a:effectLst/>
                <a:latin typeface="Noto Sans Kufi Arabic"/>
              </a:rPr>
              <a:t>الكولاج</a:t>
            </a:r>
            <a:r>
              <a:rPr lang="ar-SA" b="0" i="0" dirty="0">
                <a:solidFill>
                  <a:srgbClr val="2C2F34"/>
                </a:solidFill>
                <a:effectLst/>
                <a:latin typeface="Noto Sans Kufi Arabic"/>
              </a:rPr>
              <a:t> على استخدام قصاصات الجرائد ، أجزاء من الورق الملون المصنع يدويا ، الأشرطة ، وأجزاء من أعمال فنية أخرى ، أو صور فوتوغرافية ، ثم تجمع كل هذه القطع المختلفة وتلصق على لوحة خشبية أو قطعة من القماش .</a:t>
            </a:r>
          </a:p>
          <a:p>
            <a:pPr algn="r"/>
            <a:endParaRPr lang="ar-SA" dirty="0">
              <a:solidFill>
                <a:srgbClr val="2C2F34"/>
              </a:solidFill>
              <a:latin typeface="Noto Sans Kufi Arabic"/>
            </a:endParaRPr>
          </a:p>
          <a:p>
            <a:pPr algn="r"/>
            <a:endParaRPr lang="ar-SA" dirty="0"/>
          </a:p>
          <a:p>
            <a:pPr algn="r"/>
            <a:endParaRPr lang="ar-SA" dirty="0"/>
          </a:p>
          <a:p>
            <a:endParaRPr lang="en-US" dirty="0"/>
          </a:p>
        </p:txBody>
      </p:sp>
    </p:spTree>
    <p:extLst>
      <p:ext uri="{BB962C8B-B14F-4D97-AF65-F5344CB8AC3E}">
        <p14:creationId xmlns:p14="http://schemas.microsoft.com/office/powerpoint/2010/main" val="203582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32AB5A2-D460-4916-922D-9D1938A6A906}"/>
              </a:ext>
            </a:extLst>
          </p:cNvPr>
          <p:cNvSpPr>
            <a:spLocks noGrp="1"/>
          </p:cNvSpPr>
          <p:nvPr>
            <p:ph type="title"/>
          </p:nvPr>
        </p:nvSpPr>
        <p:spPr>
          <a:xfrm>
            <a:off x="6738013" y="639098"/>
            <a:ext cx="4813072" cy="3571186"/>
          </a:xfrm>
        </p:spPr>
        <p:txBody>
          <a:bodyPr vert="horz" lIns="91440" tIns="45720" rIns="91440" bIns="45720" rtlCol="0" anchor="b">
            <a:normAutofit/>
          </a:bodyPr>
          <a:lstStyle/>
          <a:p>
            <a:pPr algn="r"/>
            <a:r>
              <a:rPr lang="ar-SA" sz="4000" dirty="0">
                <a:solidFill>
                  <a:schemeClr val="tx1">
                    <a:lumMod val="85000"/>
                    <a:lumOff val="15000"/>
                  </a:schemeClr>
                </a:solidFill>
              </a:rPr>
              <a:t>لنبدأ بعمل فن </a:t>
            </a:r>
            <a:r>
              <a:rPr lang="ar-SA" sz="4000" dirty="0" err="1">
                <a:solidFill>
                  <a:schemeClr val="tx1">
                    <a:lumMod val="85000"/>
                    <a:lumOff val="15000"/>
                  </a:schemeClr>
                </a:solidFill>
              </a:rPr>
              <a:t>الكولاج</a:t>
            </a:r>
            <a:r>
              <a:rPr lang="ar-SA" sz="4000" dirty="0">
                <a:solidFill>
                  <a:schemeClr val="tx1">
                    <a:lumMod val="85000"/>
                    <a:lumOff val="15000"/>
                  </a:schemeClr>
                </a:solidFill>
              </a:rPr>
              <a:t> الخاص بك</a:t>
            </a:r>
            <a:endParaRPr lang="en-US" sz="4000" dirty="0">
              <a:solidFill>
                <a:schemeClr val="tx1">
                  <a:lumMod val="85000"/>
                  <a:lumOff val="15000"/>
                </a:schemeClr>
              </a:solidFill>
            </a:endParaRPr>
          </a:p>
        </p:txBody>
      </p:sp>
      <p:pic>
        <p:nvPicPr>
          <p:cNvPr id="4" name="תמונה 3">
            <a:extLst>
              <a:ext uri="{FF2B5EF4-FFF2-40B4-BE49-F238E27FC236}">
                <a16:creationId xmlns:a16="http://schemas.microsoft.com/office/drawing/2014/main" id="{1338593D-29E0-431D-8E89-5DDD66FA8812}"/>
              </a:ext>
            </a:extLst>
          </p:cNvPr>
          <p:cNvPicPr>
            <a:picLocks noChangeAspect="1"/>
          </p:cNvPicPr>
          <p:nvPr/>
        </p:nvPicPr>
        <p:blipFill rotWithShape="1">
          <a:blip r:embed="rId2"/>
          <a:srcRect l="7755" r="11192" b="-1"/>
          <a:stretch/>
        </p:blipFill>
        <p:spPr>
          <a:xfrm>
            <a:off x="334223" y="523684"/>
            <a:ext cx="6043131" cy="5591893"/>
          </a:xfrm>
          <a:prstGeom prst="rect">
            <a:avLst/>
          </a:prstGeom>
        </p:spPr>
      </p:pic>
      <p:cxnSp>
        <p:nvCxnSpPr>
          <p:cNvPr id="22" name="Straight Connector 14">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16">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705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5A6BFDC-24F6-4901-B253-EFEF54E8AF8D}"/>
              </a:ext>
            </a:extLst>
          </p:cNvPr>
          <p:cNvSpPr>
            <a:spLocks noGrp="1"/>
          </p:cNvSpPr>
          <p:nvPr>
            <p:ph type="title"/>
          </p:nvPr>
        </p:nvSpPr>
        <p:spPr>
          <a:xfrm>
            <a:off x="1096963" y="831548"/>
            <a:ext cx="10058400" cy="2355132"/>
          </a:xfrm>
        </p:spPr>
        <p:txBody>
          <a:bodyPr anchor="b">
            <a:normAutofit/>
          </a:bodyPr>
          <a:lstStyle/>
          <a:p>
            <a:pPr algn="r"/>
            <a:r>
              <a:rPr lang="ar-SA" sz="7200" dirty="0"/>
              <a:t>مثال: </a:t>
            </a:r>
            <a:endParaRPr lang="en-US" sz="7200" dirty="0"/>
          </a:p>
        </p:txBody>
      </p:sp>
      <p:cxnSp>
        <p:nvCxnSpPr>
          <p:cNvPr id="10" name="Straight Connector 9">
            <a:extLst>
              <a:ext uri="{FF2B5EF4-FFF2-40B4-BE49-F238E27FC236}">
                <a16:creationId xmlns:a16="http://schemas.microsoft.com/office/drawing/2014/main" id="{2253D3D2-93DD-4AE3-9660-D546EF032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403" y="3429000"/>
            <a:ext cx="9811512"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CDEBA59D-135E-43EE-B978-63E64EC7ACBC}"/>
              </a:ext>
            </a:extLst>
          </p:cNvPr>
          <p:cNvSpPr>
            <a:spLocks noGrp="1"/>
          </p:cNvSpPr>
          <p:nvPr>
            <p:ph idx="1"/>
          </p:nvPr>
        </p:nvSpPr>
        <p:spPr>
          <a:xfrm>
            <a:off x="1096963" y="3671316"/>
            <a:ext cx="10058400" cy="2355132"/>
          </a:xfrm>
        </p:spPr>
        <p:txBody>
          <a:bodyPr anchor="t">
            <a:normAutofit/>
          </a:bodyPr>
          <a:lstStyle/>
          <a:p>
            <a:r>
              <a:rPr lang="en-US" dirty="0">
                <a:hlinkClick r:id="rId2"/>
              </a:rPr>
              <a:t>https://www.youtube.com/watch?v=SYwt8MNljp8</a:t>
            </a:r>
            <a:endParaRPr lang="ar-SA" dirty="0"/>
          </a:p>
          <a:p>
            <a:r>
              <a:rPr lang="en-US" dirty="0">
                <a:hlinkClick r:id="rId3"/>
              </a:rPr>
              <a:t>https://www.youtube.com/watch?v=K_T_fxswe9c</a:t>
            </a:r>
            <a:endParaRPr lang="ar-SA" dirty="0"/>
          </a:p>
          <a:p>
            <a:r>
              <a:rPr lang="en-US" dirty="0"/>
              <a:t>https://www.youtube.com/watch?v</a:t>
            </a:r>
            <a:r>
              <a:rPr lang="en-US"/>
              <a:t>=Wbjpj6EP4vw</a:t>
            </a:r>
            <a:endParaRPr lang="ar-SA" dirty="0"/>
          </a:p>
          <a:p>
            <a:endParaRPr lang="en-US" dirty="0"/>
          </a:p>
        </p:txBody>
      </p:sp>
      <p:sp>
        <p:nvSpPr>
          <p:cNvPr id="12" name="Rectangle 11">
            <a:extLst>
              <a:ext uri="{FF2B5EF4-FFF2-40B4-BE49-F238E27FC236}">
                <a16:creationId xmlns:a16="http://schemas.microsoft.com/office/drawing/2014/main" id="{C8C4A29D-5269-414E-AF71-0B9E9252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124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C50B27-0100-44CE-962C-AB3806799CE8}"/>
              </a:ext>
            </a:extLst>
          </p:cNvPr>
          <p:cNvSpPr>
            <a:spLocks noGrp="1"/>
          </p:cNvSpPr>
          <p:nvPr>
            <p:ph type="title"/>
          </p:nvPr>
        </p:nvSpPr>
        <p:spPr>
          <a:xfrm>
            <a:off x="3154016" y="286603"/>
            <a:ext cx="8001663" cy="702305"/>
          </a:xfrm>
        </p:spPr>
        <p:txBody>
          <a:bodyPr>
            <a:normAutofit fontScale="90000"/>
          </a:bodyPr>
          <a:lstStyle/>
          <a:p>
            <a:pPr algn="r"/>
            <a:r>
              <a:rPr lang="ar-SA"/>
              <a:t>خطوات العمل: </a:t>
            </a:r>
            <a:endParaRPr lang="en-US" dirty="0"/>
          </a:p>
        </p:txBody>
      </p:sp>
      <p:sp>
        <p:nvSpPr>
          <p:cNvPr id="3" name="מציין מיקום תוכן 2">
            <a:extLst>
              <a:ext uri="{FF2B5EF4-FFF2-40B4-BE49-F238E27FC236}">
                <a16:creationId xmlns:a16="http://schemas.microsoft.com/office/drawing/2014/main" id="{92C6BA21-30A6-479C-A7DD-7B3732CB84C9}"/>
              </a:ext>
            </a:extLst>
          </p:cNvPr>
          <p:cNvSpPr>
            <a:spLocks noGrp="1"/>
          </p:cNvSpPr>
          <p:nvPr>
            <p:ph idx="1"/>
          </p:nvPr>
        </p:nvSpPr>
        <p:spPr/>
        <p:txBody>
          <a:bodyPr>
            <a:normAutofit fontScale="25000" lnSpcReduction="20000"/>
          </a:bodyPr>
          <a:lstStyle/>
          <a:p>
            <a:pPr algn="r"/>
            <a:r>
              <a:rPr lang="ar-SA" sz="6400" dirty="0"/>
              <a:t>1.</a:t>
            </a:r>
            <a:r>
              <a:rPr lang="ar-SA" sz="6400" b="1" i="0" dirty="0">
                <a:solidFill>
                  <a:srgbClr val="545454"/>
                </a:solidFill>
                <a:effectLst/>
                <a:latin typeface="Helvetica" panose="020B0604020202020204" pitchFamily="34" charset="0"/>
              </a:rPr>
              <a:t> حدد شكل تصميم </a:t>
            </a:r>
            <a:r>
              <a:rPr lang="ar-SA" sz="6400" b="1" i="0" dirty="0" err="1">
                <a:solidFill>
                  <a:srgbClr val="545454"/>
                </a:solidFill>
                <a:effectLst/>
                <a:latin typeface="Helvetica" panose="020B0604020202020204" pitchFamily="34" charset="0"/>
              </a:rPr>
              <a:t>الكولاج</a:t>
            </a:r>
            <a:r>
              <a:rPr lang="ar-SA" sz="6400" b="1" i="0" dirty="0">
                <a:solidFill>
                  <a:srgbClr val="545454"/>
                </a:solidFill>
                <a:effectLst/>
                <a:latin typeface="Helvetica" panose="020B0604020202020204" pitchFamily="34" charset="0"/>
              </a:rPr>
              <a:t> أو موضوعه الرئيسي.</a:t>
            </a:r>
          </a:p>
          <a:p>
            <a:pPr algn="r"/>
            <a:r>
              <a:rPr lang="ar-SA" sz="6400" dirty="0"/>
              <a:t>2. </a:t>
            </a:r>
            <a:r>
              <a:rPr lang="ar-SA" sz="6400" b="1" dirty="0">
                <a:solidFill>
                  <a:srgbClr val="545454"/>
                </a:solidFill>
                <a:latin typeface="Helvetica" panose="020B0604020202020204" pitchFamily="34" charset="0"/>
              </a:rPr>
              <a:t>اجمع الصور (الشخصية أو العامة) التي ترغب في تضمينها في عملك الفني.</a:t>
            </a:r>
            <a:br>
              <a:rPr lang="ar-SA" sz="6400" b="1" dirty="0">
                <a:solidFill>
                  <a:srgbClr val="545454"/>
                </a:solidFill>
                <a:latin typeface="Helvetica" panose="020B0604020202020204" pitchFamily="34" charset="0"/>
              </a:rPr>
            </a:br>
            <a:endParaRPr lang="ar-SA" sz="6400" b="1" dirty="0">
              <a:solidFill>
                <a:srgbClr val="545454"/>
              </a:solidFill>
              <a:latin typeface="Helvetica" panose="020B0604020202020204" pitchFamily="34" charset="0"/>
            </a:endParaRPr>
          </a:p>
          <a:p>
            <a:pPr algn="r"/>
            <a:r>
              <a:rPr lang="ar-SA" sz="6400" b="1" dirty="0">
                <a:solidFill>
                  <a:srgbClr val="545454"/>
                </a:solidFill>
                <a:latin typeface="Helvetica" panose="020B0604020202020204" pitchFamily="34" charset="0"/>
              </a:rPr>
              <a:t>3. استخدم قطعة ورق متينة كقاعدة </a:t>
            </a:r>
            <a:r>
              <a:rPr lang="ar-SA" sz="6400" b="1" dirty="0" err="1">
                <a:solidFill>
                  <a:srgbClr val="545454"/>
                </a:solidFill>
                <a:latin typeface="Helvetica" panose="020B0604020202020204" pitchFamily="34" charset="0"/>
              </a:rPr>
              <a:t>للكولاج</a:t>
            </a:r>
            <a:r>
              <a:rPr lang="ar-SA" sz="6400" b="1" dirty="0">
                <a:solidFill>
                  <a:srgbClr val="545454"/>
                </a:solidFill>
                <a:latin typeface="Helvetica" panose="020B0604020202020204" pitchFamily="34" charset="0"/>
              </a:rPr>
              <a:t> (ورقة, خشبة, قطعة من الكرتون...)</a:t>
            </a:r>
          </a:p>
          <a:p>
            <a:pPr algn="r"/>
            <a:r>
              <a:rPr lang="ar-SA" sz="6400" b="1" dirty="0">
                <a:solidFill>
                  <a:srgbClr val="545454"/>
                </a:solidFill>
                <a:latin typeface="Helvetica" panose="020B0604020202020204" pitchFamily="34" charset="0"/>
              </a:rPr>
              <a:t>4. اقطع الصور بما يتناسب مع استخدامها في </a:t>
            </a:r>
            <a:r>
              <a:rPr lang="ar-SA" sz="6400" b="1" dirty="0" err="1">
                <a:solidFill>
                  <a:srgbClr val="545454"/>
                </a:solidFill>
                <a:latin typeface="Helvetica" panose="020B0604020202020204" pitchFamily="34" charset="0"/>
              </a:rPr>
              <a:t>الكولاج</a:t>
            </a:r>
            <a:r>
              <a:rPr lang="ar-SA" sz="6400" b="1" dirty="0">
                <a:solidFill>
                  <a:srgbClr val="545454"/>
                </a:solidFill>
                <a:latin typeface="Helvetica" panose="020B0604020202020204" pitchFamily="34" charset="0"/>
              </a:rPr>
              <a:t>. </a:t>
            </a:r>
          </a:p>
          <a:p>
            <a:pPr algn="r"/>
            <a:r>
              <a:rPr lang="ar-SA" sz="6400" b="1" dirty="0">
                <a:solidFill>
                  <a:srgbClr val="545454"/>
                </a:solidFill>
                <a:latin typeface="Helvetica" panose="020B0604020202020204" pitchFamily="34" charset="0"/>
              </a:rPr>
              <a:t>5. جرب الصور المقطوعة فوق الورقة بأكثر من شكل قبل لصقهم (</a:t>
            </a:r>
            <a:r>
              <a:rPr lang="ar-SA" sz="6400" b="0" i="0" dirty="0">
                <a:solidFill>
                  <a:srgbClr val="545454"/>
                </a:solidFill>
                <a:effectLst/>
                <a:latin typeface="Helvetica" panose="020B0604020202020204" pitchFamily="34" charset="0"/>
              </a:rPr>
              <a:t>ابدأ بالصورة الأساسية في المنتصف، ومن حولها ضع بقية المقصوصات والصور ومختلف المواد المستخدمة في التصميم)</a:t>
            </a:r>
            <a:endParaRPr lang="ar-SA" sz="6400" b="1" dirty="0">
              <a:solidFill>
                <a:srgbClr val="545454"/>
              </a:solidFill>
              <a:latin typeface="Helvetica" panose="020B0604020202020204" pitchFamily="34" charset="0"/>
            </a:endParaRPr>
          </a:p>
          <a:p>
            <a:pPr algn="r"/>
            <a:r>
              <a:rPr lang="ar-SA" sz="6400" b="1" dirty="0">
                <a:solidFill>
                  <a:srgbClr val="545454"/>
                </a:solidFill>
                <a:latin typeface="Helvetica" panose="020B0604020202020204" pitchFamily="34" charset="0"/>
              </a:rPr>
              <a:t>6. </a:t>
            </a:r>
            <a:r>
              <a:rPr lang="ar-SA" sz="6400" b="1" dirty="0">
                <a:solidFill>
                  <a:srgbClr val="545454"/>
                </a:solidFill>
                <a:latin typeface="inherit"/>
              </a:rPr>
              <a:t>أضف بعض الزينة لعملك الفني لإضفاء حيوية من الألوان والأشكال (</a:t>
            </a:r>
            <a:r>
              <a:rPr lang="ar-SA" sz="6400" b="0" i="0" dirty="0">
                <a:solidFill>
                  <a:srgbClr val="545454"/>
                </a:solidFill>
                <a:effectLst/>
                <a:latin typeface="Helvetica" panose="020B0604020202020204" pitchFamily="34" charset="0"/>
              </a:rPr>
              <a:t>ليست جزءًا رئيسيًا من </a:t>
            </a:r>
            <a:r>
              <a:rPr lang="ar-SA" sz="6400" b="0" i="0" dirty="0" err="1">
                <a:solidFill>
                  <a:srgbClr val="545454"/>
                </a:solidFill>
                <a:effectLst/>
                <a:latin typeface="Helvetica" panose="020B0604020202020204" pitchFamily="34" charset="0"/>
              </a:rPr>
              <a:t>الكولاج</a:t>
            </a:r>
            <a:r>
              <a:rPr lang="ar-SA" sz="6400" b="0" i="0" dirty="0">
                <a:solidFill>
                  <a:srgbClr val="545454"/>
                </a:solidFill>
                <a:effectLst/>
                <a:latin typeface="Helvetica" panose="020B0604020202020204" pitchFamily="34" charset="0"/>
              </a:rPr>
              <a:t>، ولكن إضافتها تُضفى طابع فني ولوني مميز لعملك</a:t>
            </a:r>
            <a:r>
              <a:rPr lang="ar-SA" sz="6400" b="1" dirty="0">
                <a:solidFill>
                  <a:srgbClr val="545454"/>
                </a:solidFill>
                <a:latin typeface="Helvetica" panose="020B0604020202020204" pitchFamily="34" charset="0"/>
              </a:rPr>
              <a:t>).</a:t>
            </a:r>
            <a:r>
              <a:rPr lang="ar-SA" sz="6400" dirty="0">
                <a:solidFill>
                  <a:srgbClr val="545454"/>
                </a:solidFill>
                <a:latin typeface="Helvetica" panose="020B0604020202020204" pitchFamily="34" charset="0"/>
              </a:rPr>
              <a:t> </a:t>
            </a:r>
            <a:br>
              <a:rPr lang="ar-SA" sz="6400" b="1" i="0" dirty="0">
                <a:solidFill>
                  <a:srgbClr val="545454"/>
                </a:solidFill>
                <a:effectLst/>
                <a:latin typeface="inherit"/>
              </a:rPr>
            </a:br>
            <a:br>
              <a:rPr lang="ar-SA" sz="6400" b="1" dirty="0">
                <a:solidFill>
                  <a:srgbClr val="545454"/>
                </a:solidFill>
                <a:latin typeface="Helvetica" panose="020B0604020202020204" pitchFamily="34" charset="0"/>
              </a:rPr>
            </a:br>
            <a:r>
              <a:rPr lang="ar-SA" sz="6400" b="1" dirty="0">
                <a:solidFill>
                  <a:srgbClr val="545454"/>
                </a:solidFill>
                <a:latin typeface="Helvetica" panose="020B0604020202020204" pitchFamily="34" charset="0"/>
              </a:rPr>
              <a:t>7. الصق مكونات التصميم على الورقة باستخدام الغراء الأبيض, ومن ثم </a:t>
            </a:r>
            <a:r>
              <a:rPr lang="ar-SA" sz="6400" b="1" i="0" dirty="0">
                <a:solidFill>
                  <a:srgbClr val="545454"/>
                </a:solidFill>
                <a:effectLst/>
                <a:latin typeface="Helvetica" panose="020B0604020202020204" pitchFamily="34" charset="0"/>
              </a:rPr>
              <a:t>ثبت الورقة في مكان آمن لتسمح للغراء بأن يجف حتى اليوم التالي.</a:t>
            </a:r>
          </a:p>
          <a:p>
            <a:pPr algn="r"/>
            <a:r>
              <a:rPr lang="ar-SA" sz="6400" b="1" dirty="0">
                <a:solidFill>
                  <a:srgbClr val="545454"/>
                </a:solidFill>
                <a:latin typeface="Helvetica" panose="020B0604020202020204" pitchFamily="34" charset="0"/>
              </a:rPr>
              <a:t>8. شاركوني ابداعاتكم.</a:t>
            </a:r>
          </a:p>
          <a:p>
            <a:pPr algn="r"/>
            <a:br>
              <a:rPr lang="ar-SA" b="1" dirty="0">
                <a:solidFill>
                  <a:srgbClr val="545454"/>
                </a:solidFill>
                <a:latin typeface="Helvetica" panose="020B0604020202020204" pitchFamily="34" charset="0"/>
              </a:rPr>
            </a:br>
            <a:br>
              <a:rPr lang="ar-SA" b="1" dirty="0">
                <a:solidFill>
                  <a:srgbClr val="545454"/>
                </a:solidFill>
                <a:latin typeface="Helvetica" panose="020B0604020202020204" pitchFamily="34" charset="0"/>
              </a:rPr>
            </a:br>
            <a:br>
              <a:rPr lang="ar-SA" b="1" dirty="0">
                <a:solidFill>
                  <a:srgbClr val="545454"/>
                </a:solidFill>
                <a:latin typeface="Helvetica" panose="020B0604020202020204" pitchFamily="34" charset="0"/>
              </a:rPr>
            </a:br>
            <a:endParaRPr lang="en-US" dirty="0"/>
          </a:p>
        </p:txBody>
      </p:sp>
    </p:spTree>
    <p:extLst>
      <p:ext uri="{BB962C8B-B14F-4D97-AF65-F5344CB8AC3E}">
        <p14:creationId xmlns:p14="http://schemas.microsoft.com/office/powerpoint/2010/main" val="12606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CEEA790-4F43-4E15-9284-ADD0E417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תמונה 5" descr="תמונה שמכילה צלחת, פיצה&#10;&#10;התיאור נוצר באופן אוטומטי">
            <a:extLst>
              <a:ext uri="{FF2B5EF4-FFF2-40B4-BE49-F238E27FC236}">
                <a16:creationId xmlns:a16="http://schemas.microsoft.com/office/drawing/2014/main" id="{B00197A2-1A00-41F8-88E6-56363A64BA2B}"/>
              </a:ext>
            </a:extLst>
          </p:cNvPr>
          <p:cNvPicPr>
            <a:picLocks noChangeAspect="1"/>
          </p:cNvPicPr>
          <p:nvPr/>
        </p:nvPicPr>
        <p:blipFill>
          <a:blip r:embed="rId2"/>
          <a:stretch>
            <a:fillRect/>
          </a:stretch>
        </p:blipFill>
        <p:spPr>
          <a:xfrm>
            <a:off x="643467" y="737229"/>
            <a:ext cx="5081905" cy="4925881"/>
          </a:xfrm>
          <a:prstGeom prst="rect">
            <a:avLst/>
          </a:prstGeom>
        </p:spPr>
      </p:pic>
      <p:sp>
        <p:nvSpPr>
          <p:cNvPr id="16" name="Rectangle 15">
            <a:extLst>
              <a:ext uri="{FF2B5EF4-FFF2-40B4-BE49-F238E27FC236}">
                <a16:creationId xmlns:a16="http://schemas.microsoft.com/office/drawing/2014/main" id="{7CF9FE9E-5162-49D5-8277-855E95837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descr="תמונה שמכילה טקסט, חרסינה&#10;&#10;התיאור נוצר באופן אוטומטי">
            <a:extLst>
              <a:ext uri="{FF2B5EF4-FFF2-40B4-BE49-F238E27FC236}">
                <a16:creationId xmlns:a16="http://schemas.microsoft.com/office/drawing/2014/main" id="{E922B3FB-60AF-4CFF-91D4-4B47182C7179}"/>
              </a:ext>
            </a:extLst>
          </p:cNvPr>
          <p:cNvPicPr>
            <a:picLocks noChangeAspect="1"/>
          </p:cNvPicPr>
          <p:nvPr/>
        </p:nvPicPr>
        <p:blipFill>
          <a:blip r:embed="rId3"/>
          <a:stretch>
            <a:fillRect/>
          </a:stretch>
        </p:blipFill>
        <p:spPr>
          <a:xfrm>
            <a:off x="6463453" y="660805"/>
            <a:ext cx="5078730" cy="5078730"/>
          </a:xfrm>
          <a:prstGeom prst="rect">
            <a:avLst/>
          </a:prstGeom>
        </p:spPr>
      </p:pic>
      <p:sp>
        <p:nvSpPr>
          <p:cNvPr id="18" name="Rectangle 17">
            <a:extLst>
              <a:ext uri="{FF2B5EF4-FFF2-40B4-BE49-F238E27FC236}">
                <a16:creationId xmlns:a16="http://schemas.microsoft.com/office/drawing/2014/main" id="{B1A2B33A-3EE6-43A3-95DC-C5E4930E6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466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3B06831A-934C-41C1-A5AD-DFF006DCCFA2}"/>
              </a:ext>
            </a:extLst>
          </p:cNvPr>
          <p:cNvPicPr>
            <a:picLocks noChangeAspect="1"/>
          </p:cNvPicPr>
          <p:nvPr/>
        </p:nvPicPr>
        <p:blipFill rotWithShape="1">
          <a:blip r:embed="rId2"/>
          <a:srcRect l="4239" r="1" b="1"/>
          <a:stretch/>
        </p:blipFill>
        <p:spPr>
          <a:xfrm>
            <a:off x="91437" y="871528"/>
            <a:ext cx="6050281" cy="4242816"/>
          </a:xfrm>
          <a:prstGeom prst="rect">
            <a:avLst/>
          </a:prstGeom>
        </p:spPr>
      </p:pic>
      <p:pic>
        <p:nvPicPr>
          <p:cNvPr id="4" name="מציין מיקום תוכן 3">
            <a:extLst>
              <a:ext uri="{FF2B5EF4-FFF2-40B4-BE49-F238E27FC236}">
                <a16:creationId xmlns:a16="http://schemas.microsoft.com/office/drawing/2014/main" id="{5415184B-F96E-41FE-ACC9-4A9CD9034AA2}"/>
              </a:ext>
            </a:extLst>
          </p:cNvPr>
          <p:cNvPicPr>
            <a:picLocks noGrp="1" noChangeAspect="1"/>
          </p:cNvPicPr>
          <p:nvPr>
            <p:ph idx="1"/>
          </p:nvPr>
        </p:nvPicPr>
        <p:blipFill rotWithShape="1">
          <a:blip r:embed="rId3"/>
          <a:srcRect t="16891" b="12983"/>
          <a:stretch/>
        </p:blipFill>
        <p:spPr>
          <a:xfrm>
            <a:off x="6096000" y="871529"/>
            <a:ext cx="6050279" cy="4242815"/>
          </a:xfrm>
          <a:prstGeom prst="rect">
            <a:avLst/>
          </a:prstGeom>
        </p:spPr>
      </p:pic>
      <p:cxnSp>
        <p:nvCxnSpPr>
          <p:cNvPr id="16" name="Straight Connector 15">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018524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70</TotalTime>
  <Words>345</Words>
  <Application>Microsoft Office PowerPoint</Application>
  <PresentationFormat>מסך רחב</PresentationFormat>
  <Paragraphs>23</Paragraphs>
  <Slides>12</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12</vt:i4>
      </vt:variant>
    </vt:vector>
  </HeadingPairs>
  <TitlesOfParts>
    <vt:vector size="20" baseType="lpstr">
      <vt:lpstr>Arial</vt:lpstr>
      <vt:lpstr>Bookman Old Style</vt:lpstr>
      <vt:lpstr>Calibri</vt:lpstr>
      <vt:lpstr>Franklin Gothic Book</vt:lpstr>
      <vt:lpstr>Helvetica</vt:lpstr>
      <vt:lpstr>inherit</vt:lpstr>
      <vt:lpstr>Noto Sans Kufi Arabic</vt:lpstr>
      <vt:lpstr>RetrospectVTI</vt:lpstr>
      <vt:lpstr>מצגת של PowerPoint‏</vt:lpstr>
      <vt:lpstr>מצגת של PowerPoint‏</vt:lpstr>
      <vt:lpstr>מצגת של PowerPoint‏</vt:lpstr>
      <vt:lpstr>الكولاج</vt:lpstr>
      <vt:lpstr>لنبدأ بعمل فن الكولاج الخاص بك</vt:lpstr>
      <vt:lpstr>مثال: </vt:lpstr>
      <vt:lpstr>خطوات العمل: </vt:lpstr>
      <vt:lpstr>מצגת של PowerPoint‏</vt:lpstr>
      <vt:lpstr>מצגת של PowerPoint‏</vt:lpstr>
      <vt:lpstr>מצגת של PowerPoint‏</vt:lpstr>
      <vt:lpstr>מצגת של PowerPoint‏</vt:lpstr>
      <vt:lpstr>شاركوني ابداعاتكم معلمة الفنون: حنين وتد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Wattad Safaa</dc:creator>
  <cp:lastModifiedBy>Wattad Safaa</cp:lastModifiedBy>
  <cp:revision>8</cp:revision>
  <dcterms:created xsi:type="dcterms:W3CDTF">2021-03-18T06:24:32Z</dcterms:created>
  <dcterms:modified xsi:type="dcterms:W3CDTF">2021-03-18T07:35:30Z</dcterms:modified>
</cp:coreProperties>
</file>