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16" r:id="rId1"/>
  </p:sldMasterIdLst>
  <p:sldIdLst>
    <p:sldId id="256" r:id="rId2"/>
    <p:sldId id="257" r:id="rId3"/>
    <p:sldId id="261" r:id="rId4"/>
    <p:sldId id="258" r:id="rId5"/>
    <p:sldId id="262" r:id="rId6"/>
    <p:sldId id="259" r:id="rId7"/>
    <p:sldId id="260" r:id="rId8"/>
    <p:sldId id="263" r:id="rId9"/>
    <p:sldId id="264" r:id="rId10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144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28" name="מציין מיקום של תאריך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4B786C5-64C3-40FD-87F6-A6380964A219}" type="datetimeFigureOut">
              <a:rPr lang="he-IL" smtClean="0"/>
              <a:pPr/>
              <a:t>ט"ז/תשרי/תשפ"א</a:t>
            </a:fld>
            <a:endParaRPr lang="he-IL"/>
          </a:p>
        </p:txBody>
      </p:sp>
      <p:sp>
        <p:nvSpPr>
          <p:cNvPr id="17" name="מציין מיקום של כותרת תחתונה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e-IL"/>
          </a:p>
        </p:txBody>
      </p:sp>
      <p:sp>
        <p:nvSpPr>
          <p:cNvPr id="10" name="מלבן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לבן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מלבן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מלבן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מחבר ישר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מחבר ישר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מחבר ישר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מחבר ישר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מלבן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אליפסה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אליפסה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אליפסה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אליפסה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אליפסה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מציין מיקום של מספר שקופית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1F264E6-67FD-45E6-AABC-4DEE2E9A83A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86C5-64C3-40FD-87F6-A6380964A219}" type="datetimeFigureOut">
              <a:rPr lang="he-IL" smtClean="0"/>
              <a:pPr/>
              <a:t>ט"ז/תשרי/תשפ"א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64E6-67FD-45E6-AABC-4DEE2E9A83A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86C5-64C3-40FD-87F6-A6380964A219}" type="datetimeFigureOut">
              <a:rPr lang="he-IL" smtClean="0"/>
              <a:pPr/>
              <a:t>ט"ז/תשרי/תשפ"א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64E6-67FD-45E6-AABC-4DEE2E9A83A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4B786C5-64C3-40FD-87F6-A6380964A219}" type="datetimeFigureOut">
              <a:rPr lang="he-IL" smtClean="0"/>
              <a:pPr/>
              <a:t>ט"ז/תשרי/תשפ"א</a:t>
            </a:fld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1F264E6-67FD-45E6-AABC-4DEE2E9A83AB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4B786C5-64C3-40FD-87F6-A6380964A219}" type="datetimeFigureOut">
              <a:rPr lang="he-IL" smtClean="0"/>
              <a:pPr/>
              <a:t>ט"ז/תשרי/תשפ"א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e-IL"/>
          </a:p>
        </p:txBody>
      </p:sp>
      <p:sp>
        <p:nvSpPr>
          <p:cNvPr id="9" name="מלבן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מלבן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לבן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לבן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מחבר ישר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מחבר ישר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מחבר ישר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מחבר ישר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מלבן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אליפסה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אליפסה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אליפסה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אליפסה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אליפסה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מחבר ישר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1F264E6-67FD-45E6-AABC-4DEE2E9A83A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86C5-64C3-40FD-87F6-A6380964A219}" type="datetimeFigureOut">
              <a:rPr lang="he-IL" smtClean="0"/>
              <a:pPr/>
              <a:t>ט"ז/תשרי/תשפ"א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64E6-67FD-45E6-AABC-4DEE2E9A83AB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9" name="מציין מיקום תוכן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86C5-64C3-40FD-87F6-A6380964A219}" type="datetimeFigureOut">
              <a:rPr lang="he-IL" smtClean="0"/>
              <a:pPr/>
              <a:t>ט"ז/תשרי/תשפ"א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64E6-67FD-45E6-AABC-4DEE2E9A83AB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13" name="מציין מיקום תוכן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12" name="מציין מיקום טקסט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4B786C5-64C3-40FD-87F6-A6380964A219}" type="datetimeFigureOut">
              <a:rPr lang="he-IL" smtClean="0"/>
              <a:pPr/>
              <a:t>ט"ז/תשרי/תשפ"א</a:t>
            </a:fld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F264E6-67FD-45E6-AABC-4DEE2E9A83AB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86C5-64C3-40FD-87F6-A6380964A219}" type="datetimeFigureOut">
              <a:rPr lang="he-IL" smtClean="0"/>
              <a:pPr/>
              <a:t>ט"ז/תשרי/תשפ"א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64E6-67FD-45E6-AABC-4DEE2E9A83A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חבר ישר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8" name="מחבר ישר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מלבן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מחבר ישר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אליפסה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מציין מיקום תוכן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21" name="מציין מיקום של תאריך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4B786C5-64C3-40FD-87F6-A6380964A219}" type="datetimeFigureOut">
              <a:rPr lang="he-IL" smtClean="0"/>
              <a:pPr/>
              <a:t>ט"ז/תשרי/תשפ"א</a:t>
            </a:fld>
            <a:endParaRPr lang="he-IL"/>
          </a:p>
        </p:txBody>
      </p:sp>
      <p:sp>
        <p:nvSpPr>
          <p:cNvPr id="22" name="מציין מיקום של מספר שקופית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1F264E6-67FD-45E6-AABC-4DEE2E9A83AB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23" name="מציין מיקום של כותרת תחתונה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אליפסה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e-IL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10" name="מחבר ישר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מלבן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חבר ישר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מחבר ישר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מחבר ישר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מציין מיקום של תאריך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4B786C5-64C3-40FD-87F6-A6380964A219}" type="datetimeFigureOut">
              <a:rPr lang="he-IL" smtClean="0"/>
              <a:pPr/>
              <a:t>ט"ז/תשרי/תשפ"א</a:t>
            </a:fld>
            <a:endParaRPr lang="he-IL"/>
          </a:p>
        </p:txBody>
      </p:sp>
      <p:sp>
        <p:nvSpPr>
          <p:cNvPr id="18" name="מציין מיקום של מספר שקופית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F264E6-67FD-45E6-AABC-4DEE2E9A83AB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21" name="מציין מיקום של כותרת תחתונה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/>
              <a:t>רמה שנייה</a:t>
            </a:r>
          </a:p>
          <a:p>
            <a:pPr lvl="2" eaLnBrk="1" latinLnBrk="0" hangingPunct="1"/>
            <a:r>
              <a:rPr kumimoji="0" lang="he-IL"/>
              <a:t>רמה שלישית</a:t>
            </a:r>
          </a:p>
          <a:p>
            <a:pPr lvl="3" eaLnBrk="1" latinLnBrk="0" hangingPunct="1"/>
            <a:r>
              <a:rPr kumimoji="0" lang="he-IL"/>
              <a:t>רמה רביעית</a:t>
            </a:r>
          </a:p>
          <a:p>
            <a:pPr lvl="4" eaLnBrk="1" latinLnBrk="0" hangingPunct="1"/>
            <a:r>
              <a:rPr kumimoji="0" lang="he-IL"/>
              <a:t>רמה חמישית</a:t>
            </a:r>
            <a:endParaRPr kumimoji="0" lang="en-US"/>
          </a:p>
        </p:txBody>
      </p:sp>
      <p:sp>
        <p:nvSpPr>
          <p:cNvPr id="14" name="מציין מיקום של תאריך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4B786C5-64C3-40FD-87F6-A6380964A219}" type="datetimeFigureOut">
              <a:rPr lang="he-IL" smtClean="0"/>
              <a:pPr/>
              <a:t>ט"ז/תשרי/תשפ"א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e-IL"/>
          </a:p>
        </p:txBody>
      </p:sp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מלבן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אליפסה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1F264E6-67FD-45E6-AABC-4DEE2E9A83AB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907704" y="1340768"/>
            <a:ext cx="6552456" cy="1093961"/>
          </a:xfrm>
        </p:spPr>
        <p:txBody>
          <a:bodyPr/>
          <a:lstStyle/>
          <a:p>
            <a:pPr algn="ctr"/>
            <a:r>
              <a:rPr lang="ar-SA" dirty="0"/>
              <a:t>التوصيل الحراري والمواد العازلة 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2699792" y="3505200"/>
            <a:ext cx="4386808" cy="2444080"/>
          </a:xfrm>
        </p:spPr>
        <p:txBody>
          <a:bodyPr>
            <a:normAutofit/>
          </a:bodyPr>
          <a:lstStyle/>
          <a:p>
            <a:pPr algn="ctr"/>
            <a:r>
              <a:rPr lang="ar-SA" sz="4000" dirty="0"/>
              <a:t>للصف الثالث </a:t>
            </a:r>
          </a:p>
        </p:txBody>
      </p:sp>
    </p:spTree>
    <p:extLst>
      <p:ext uri="{BB962C8B-B14F-4D97-AF65-F5344CB8AC3E}">
        <p14:creationId xmlns:p14="http://schemas.microsoft.com/office/powerpoint/2010/main" val="1180997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395536" y="1052736"/>
            <a:ext cx="8229600" cy="4876800"/>
          </a:xfrm>
        </p:spPr>
        <p:txBody>
          <a:bodyPr/>
          <a:lstStyle/>
          <a:p>
            <a:endParaRPr lang="ar-SA" dirty="0"/>
          </a:p>
          <a:p>
            <a:pPr marL="0" indent="0">
              <a:buNone/>
            </a:pPr>
            <a:endParaRPr lang="ar-SA" dirty="0"/>
          </a:p>
          <a:p>
            <a:endParaRPr lang="ar-SA" dirty="0"/>
          </a:p>
          <a:p>
            <a:r>
              <a:rPr lang="ar-SA" dirty="0"/>
              <a:t>لماذا نمسك الابريق بقماش عندما يكون ساخن ؟</a:t>
            </a:r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endParaRPr lang="he-IL" dirty="0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40899">
            <a:off x="116609" y="5010535"/>
            <a:ext cx="3816424" cy="922125"/>
          </a:xfrm>
          <a:prstGeom prst="rect">
            <a:avLst/>
          </a:prstGeom>
        </p:spPr>
      </p:pic>
      <p:pic>
        <p:nvPicPr>
          <p:cNvPr id="5" name="תמונה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847" y="404664"/>
            <a:ext cx="4104456" cy="1700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68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86210"/>
          </a:xfrm>
        </p:spPr>
        <p:txBody>
          <a:bodyPr>
            <a:noAutofit/>
          </a:bodyPr>
          <a:lstStyle/>
          <a:p>
            <a:pPr algn="r"/>
            <a:r>
              <a:rPr lang="ar-SA" sz="3600" dirty="0"/>
              <a:t>للمواد صفات عديدة تعلمنا عنها سابقا </a:t>
            </a:r>
            <a:br>
              <a:rPr lang="ar-SA" sz="3600" dirty="0"/>
            </a:br>
            <a:r>
              <a:rPr lang="ar-SA" sz="3600" dirty="0"/>
              <a:t>مثل : الذوبان , الانصهار , الغليان , يلمع .....</a:t>
            </a:r>
            <a:endParaRPr lang="he-IL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1259632" y="2564904"/>
            <a:ext cx="684076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dirty="0">
                <a:solidFill>
                  <a:srgbClr val="FF0000"/>
                </a:solidFill>
              </a:rPr>
              <a:t>اليوم سوف نتعلم صفة جديدة للمواد وهي :</a:t>
            </a:r>
            <a:endParaRPr lang="he-IL" sz="36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83768" y="3717032"/>
            <a:ext cx="468052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5400" b="1" dirty="0">
                <a:solidFill>
                  <a:srgbClr val="00B050"/>
                </a:solidFill>
              </a:rPr>
              <a:t>التوصيل الحراري </a:t>
            </a:r>
            <a:endParaRPr lang="he-IL" sz="5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0684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/>
              <a:t>الموصل الجيد للحرارة :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dirty="0"/>
              <a:t>هو مادة يمكن للحرارة ان تمر فيها .</a:t>
            </a:r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r>
              <a:rPr lang="ar-SA" dirty="0">
                <a:solidFill>
                  <a:schemeClr val="accent1">
                    <a:lumMod val="50000"/>
                  </a:schemeClr>
                </a:solidFill>
              </a:rPr>
              <a:t>مثال لمواد موصلة للحرارة :</a:t>
            </a:r>
          </a:p>
          <a:p>
            <a:pPr marL="0" indent="0">
              <a:buNone/>
            </a:pPr>
            <a:r>
              <a:rPr lang="ar-SA" dirty="0"/>
              <a:t>حديد , نحاس , الألومنيوم  </a:t>
            </a:r>
            <a:endParaRPr lang="he-IL" dirty="0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908720"/>
            <a:ext cx="3600400" cy="318703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19266579">
            <a:off x="2082416" y="5008934"/>
            <a:ext cx="165618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800" b="1" dirty="0">
                <a:solidFill>
                  <a:srgbClr val="FF0000"/>
                </a:solidFill>
              </a:rPr>
              <a:t>المعادن</a:t>
            </a:r>
            <a:endParaRPr lang="he-IL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50294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מציין מיקום תוכן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980728"/>
            <a:ext cx="3570354" cy="1953766"/>
          </a:xfrm>
        </p:spPr>
      </p:pic>
      <p:pic>
        <p:nvPicPr>
          <p:cNvPr id="6" name="תמונה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836712"/>
            <a:ext cx="3960440" cy="2097782"/>
          </a:xfrm>
          <a:prstGeom prst="rect">
            <a:avLst/>
          </a:prstGeom>
        </p:spPr>
      </p:pic>
      <p:pic>
        <p:nvPicPr>
          <p:cNvPr id="7" name="תמונה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717032"/>
            <a:ext cx="3672408" cy="2143125"/>
          </a:xfrm>
          <a:prstGeom prst="rect">
            <a:avLst/>
          </a:prstGeom>
        </p:spPr>
      </p:pic>
      <p:pic>
        <p:nvPicPr>
          <p:cNvPr id="8" name="תמונה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463910"/>
            <a:ext cx="4104456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538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/>
              <a:t>الموصل الرديء للحرارة ( مواد عازله للحرارة ) :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dirty="0"/>
              <a:t>هو مادة لا تنتقل الحرارة عن طريقها .</a:t>
            </a:r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r>
              <a:rPr lang="ar-SA" dirty="0">
                <a:solidFill>
                  <a:schemeClr val="accent1">
                    <a:lumMod val="50000"/>
                  </a:schemeClr>
                </a:solidFill>
              </a:rPr>
              <a:t>مثال لمواد عازلة للحرارة :</a:t>
            </a:r>
          </a:p>
          <a:p>
            <a:pPr marL="0" indent="0">
              <a:buNone/>
            </a:pPr>
            <a:r>
              <a:rPr lang="ar-SA" dirty="0"/>
              <a:t>خشب , بلاستيك , قماش .</a:t>
            </a:r>
          </a:p>
          <a:p>
            <a:pPr marL="0" indent="0">
              <a:buNone/>
            </a:pPr>
            <a:endParaRPr lang="he-IL" dirty="0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140968"/>
            <a:ext cx="4104456" cy="26883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57747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pPr algn="r"/>
            <a:r>
              <a:rPr lang="ar-SA" dirty="0"/>
              <a:t>هيا بنا نقوم بتجربة عن مواد موصله للحرارة ومواد عازلة :</a:t>
            </a:r>
            <a:endParaRPr lang="he-IL" dirty="0"/>
          </a:p>
        </p:txBody>
      </p:sp>
      <p:pic>
        <p:nvPicPr>
          <p:cNvPr id="4" name="מציין מיקום תוכן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916832"/>
            <a:ext cx="6624736" cy="4320480"/>
          </a:xfrm>
        </p:spPr>
      </p:pic>
    </p:spTree>
    <p:extLst>
      <p:ext uri="{BB962C8B-B14F-4D97-AF65-F5344CB8AC3E}">
        <p14:creationId xmlns:p14="http://schemas.microsoft.com/office/powerpoint/2010/main" val="99934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611560" y="836712"/>
            <a:ext cx="7467600" cy="4513712"/>
          </a:xfrm>
        </p:spPr>
        <p:txBody>
          <a:bodyPr/>
          <a:lstStyle/>
          <a:p>
            <a:pPr marL="0" indent="0">
              <a:buNone/>
            </a:pPr>
            <a:r>
              <a:rPr lang="ar-SA" sz="3000" cap="small" dirty="0">
                <a:solidFill>
                  <a:srgbClr val="575F6D"/>
                </a:solidFill>
                <a:ea typeface="+mj-ea"/>
              </a:rPr>
              <a:t>الهواء هل هو </a:t>
            </a:r>
            <a:r>
              <a:rPr lang="ar-SA" sz="3000" b="1" u="sng" cap="small" dirty="0">
                <a:solidFill>
                  <a:srgbClr val="00B050"/>
                </a:solidFill>
                <a:ea typeface="+mj-ea"/>
              </a:rPr>
              <a:t>موصل للحرارة .</a:t>
            </a:r>
            <a:endParaRPr lang="ar-SA" sz="3000" b="1" u="sng" cap="small" dirty="0">
              <a:solidFill>
                <a:srgbClr val="FF0000"/>
              </a:solidFill>
              <a:ea typeface="+mj-ea"/>
            </a:endParaRPr>
          </a:p>
          <a:p>
            <a:pPr marL="0" indent="0">
              <a:buNone/>
            </a:pPr>
            <a:r>
              <a:rPr lang="ar-SA" sz="3000" b="1" u="sng" cap="small" dirty="0">
                <a:solidFill>
                  <a:srgbClr val="FF0000"/>
                </a:solidFill>
                <a:ea typeface="+mj-ea"/>
              </a:rPr>
              <a:t>أم</a:t>
            </a:r>
          </a:p>
          <a:p>
            <a:pPr marL="0" indent="0">
              <a:buNone/>
            </a:pPr>
            <a:r>
              <a:rPr lang="ar-SA" sz="3000" cap="small" dirty="0">
                <a:solidFill>
                  <a:srgbClr val="00B050"/>
                </a:solidFill>
                <a:ea typeface="+mj-ea"/>
              </a:rPr>
              <a:t> </a:t>
            </a:r>
            <a:r>
              <a:rPr lang="ar-SA" sz="3000" b="1" u="sng" cap="small" dirty="0">
                <a:solidFill>
                  <a:srgbClr val="00B050"/>
                </a:solidFill>
                <a:ea typeface="+mj-ea"/>
              </a:rPr>
              <a:t>رديء التوصيل للحرارة ( مواد عازله للحرارة ).</a:t>
            </a:r>
            <a:endParaRPr lang="he-IL" b="1" u="sng" dirty="0">
              <a:solidFill>
                <a:srgbClr val="00B050"/>
              </a:solidFill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98129">
            <a:off x="356999" y="279343"/>
            <a:ext cx="2810869" cy="175069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55776" y="3645024"/>
            <a:ext cx="34563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u="sng" dirty="0">
                <a:solidFill>
                  <a:srgbClr val="FF0000"/>
                </a:solidFill>
              </a:rPr>
              <a:t>يعتبر عازل للحرارة </a:t>
            </a:r>
            <a:endParaRPr lang="he-IL" sz="40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492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sz="4800" b="1" dirty="0"/>
              <a:t>الهواء يقسم لنوعين :</a:t>
            </a:r>
            <a:endParaRPr lang="he-IL" sz="4800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dirty="0"/>
              <a:t>هواء ساكن </a:t>
            </a:r>
          </a:p>
          <a:p>
            <a:pPr marL="0" indent="0">
              <a:buNone/>
            </a:pPr>
            <a:r>
              <a:rPr lang="ar-SA" dirty="0"/>
              <a:t>يعمل عمل المواد العازلة .</a:t>
            </a:r>
          </a:p>
          <a:p>
            <a:pPr marL="0" indent="0">
              <a:buNone/>
            </a:pPr>
            <a:endParaRPr lang="ar-SA" dirty="0"/>
          </a:p>
          <a:p>
            <a:r>
              <a:rPr lang="ar-SA" dirty="0"/>
              <a:t>هواء متحرك </a:t>
            </a:r>
          </a:p>
          <a:p>
            <a:pPr marL="0" indent="0">
              <a:buNone/>
            </a:pPr>
            <a:r>
              <a:rPr lang="ar-SA" dirty="0"/>
              <a:t>ينقل الحرارة من مكان الى اخر .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98066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חלון">
  <a:themeElements>
    <a:clrScheme name="חלון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חלון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חלון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213</TotalTime>
  <Words>142</Words>
  <Application>Microsoft Office PowerPoint</Application>
  <PresentationFormat>‫הצגה על המסך (4:3)</PresentationFormat>
  <Paragraphs>34</Paragraphs>
  <Slides>9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9</vt:i4>
      </vt:variant>
    </vt:vector>
  </HeadingPairs>
  <TitlesOfParts>
    <vt:vector size="13" baseType="lpstr">
      <vt:lpstr>Century Schoolbook</vt:lpstr>
      <vt:lpstr>Wingdings</vt:lpstr>
      <vt:lpstr>Wingdings 2</vt:lpstr>
      <vt:lpstr>חלון</vt:lpstr>
      <vt:lpstr>التوصيل الحراري والمواد العازلة </vt:lpstr>
      <vt:lpstr>מצגת של PowerPoint‏</vt:lpstr>
      <vt:lpstr>للمواد صفات عديدة تعلمنا عنها سابقا  مثل : الذوبان , الانصهار , الغليان , يلمع .....</vt:lpstr>
      <vt:lpstr>الموصل الجيد للحرارة :</vt:lpstr>
      <vt:lpstr>מצגת של PowerPoint‏</vt:lpstr>
      <vt:lpstr>الموصل الرديء للحرارة ( مواد عازله للحرارة ) :</vt:lpstr>
      <vt:lpstr>هيا بنا نقوم بتجربة عن مواد موصله للحرارة ومواد عازلة :</vt:lpstr>
      <vt:lpstr>מצגת של PowerPoint‏</vt:lpstr>
      <vt:lpstr>الهواء يقسم لنوعين 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التوصيل الحراري والمواد العازلة</dc:title>
  <dc:creator>aa</dc:creator>
  <cp:lastModifiedBy>rowida amterat</cp:lastModifiedBy>
  <cp:revision>27</cp:revision>
  <dcterms:created xsi:type="dcterms:W3CDTF">2017-01-14T10:02:17Z</dcterms:created>
  <dcterms:modified xsi:type="dcterms:W3CDTF">2020-10-04T06:00:39Z</dcterms:modified>
</cp:coreProperties>
</file>