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57" r:id="rId4"/>
    <p:sldId id="258" r:id="rId5"/>
    <p:sldId id="260" r:id="rId6"/>
    <p:sldId id="261" r:id="rId7"/>
    <p:sldId id="263" r:id="rId8"/>
    <p:sldId id="262" r:id="rId9"/>
    <p:sldId id="265" r:id="rId10"/>
    <p:sldId id="267" r:id="rId11"/>
    <p:sldId id="266" r:id="rId12"/>
    <p:sldId id="268" r:id="rId13"/>
    <p:sldId id="269"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F00BD408-AEC5-43A6-B241-FDF7209885DA}">
          <p14:sldIdLst>
            <p14:sldId id="256"/>
            <p14:sldId id="259"/>
            <p14:sldId id="257"/>
            <p14:sldId id="258"/>
            <p14:sldId id="260"/>
            <p14:sldId id="261"/>
            <p14:sldId id="263"/>
            <p14:sldId id="262"/>
            <p14:sldId id="265"/>
            <p14:sldId id="267"/>
            <p14:sldId id="266"/>
          </p14:sldIdLst>
        </p14:section>
        <p14:section name="מקטע ללא כותרת" id="{74F34C02-935D-4D06-91B4-03A561B32F5B}">
          <p14:sldIdLst>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93C660-32A4-46FD-AF16-9183A0F7704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C59D1457-D373-4C65-B470-6ED8BDAEB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9526E2CF-AE93-46BB-8E10-0B34DD12E3EE}"/>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3C4210C6-82D8-4393-B942-9CAC95615EA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D01537E-7E0E-4C11-873C-143E5AF63114}"/>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20164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71EE4E-08C3-49B0-BAFC-1C4A316E9A04}"/>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DB04A4B8-9E54-4CB1-8D5E-CBB9CD83BE9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710D22B9-53C7-423A-99C7-5CB87571D2E7}"/>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99134540-F057-45DA-9BA0-878CAF890D65}"/>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9B7A8E2D-B27F-41C2-BEE0-3CBDB22ECBEA}"/>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300712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70F8235-0336-47F9-9E97-0D679DCA923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7BC68EC7-FD92-457C-A2B9-AB2D1EAF81C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DA482595-EA94-408F-A3C0-1353805DAB49}"/>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067914A8-DB70-4403-A80C-F313F6397B74}"/>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D1D909D-CF50-4465-AAC0-91FCF1962D17}"/>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38780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B794ED-A4B2-4511-94B5-F33EB644EF7F}"/>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98FF8AC9-34A8-4F02-8018-4F2EDE7CB03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F3D88C08-7073-4FF3-9FBC-C9DAA42CE452}"/>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ACB9A2FD-2D1F-4928-9C5D-AB6725893137}"/>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868E983C-691D-4069-BF2A-3D2D5BA8B68D}"/>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15743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C12006-A47F-4CB7-B8D6-231C447238A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0FAC8E4D-A6B9-4CA0-919A-6744E36E7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1D0EF25-9BB6-4DAB-ABF6-B43C68EFBEF3}"/>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2699B873-59BF-446F-ADCC-0EA3E4024239}"/>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7CE808CE-CD92-4238-BE6C-B245D1049A37}"/>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392898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A54EA5-5744-4F65-BE1F-2514076F3798}"/>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83369887-4C4A-47D8-8279-F6A91F88FE3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EB5018F9-69F4-415A-88BE-1CEDC70E803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B16CE8EB-BC81-4E3E-84CF-D35C80FD629E}"/>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6" name="מציין מיקום של כותרת תחתונה 5">
            <a:extLst>
              <a:ext uri="{FF2B5EF4-FFF2-40B4-BE49-F238E27FC236}">
                <a16:creationId xmlns:a16="http://schemas.microsoft.com/office/drawing/2014/main" id="{8A84E579-0043-41B0-BB49-602BDD03224D}"/>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1C2E2ECA-3703-465C-BB54-83724B244FBB}"/>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272177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36B183-EBCE-4157-B450-4C24E49C264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C3A4B74E-2911-4D39-8FA2-C0470A6B5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461074E-AE0C-45B6-9CF9-7270A40F56A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8C661841-8A58-459D-A59A-4E60DF52E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7D2CE5F-A1E5-4199-8E13-06BF6280C67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C23B5BDE-EDE0-468A-A4E2-AB33DB1A65C3}"/>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8" name="מציין מיקום של כותרת תחתונה 7">
            <a:extLst>
              <a:ext uri="{FF2B5EF4-FFF2-40B4-BE49-F238E27FC236}">
                <a16:creationId xmlns:a16="http://schemas.microsoft.com/office/drawing/2014/main" id="{1982F605-02FB-411E-AC76-E5F1E658A205}"/>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71622319-CE2C-45CF-9566-01F04651ACE9}"/>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192190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D6DB60-B8F7-4725-B8C3-7FABB7A3A93F}"/>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B3CA929B-4549-4C81-88FB-1C29C8E829C4}"/>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4" name="מציין מיקום של כותרת תחתונה 3">
            <a:extLst>
              <a:ext uri="{FF2B5EF4-FFF2-40B4-BE49-F238E27FC236}">
                <a16:creationId xmlns:a16="http://schemas.microsoft.com/office/drawing/2014/main" id="{DF55E19B-D316-480C-BFEC-856E5D634268}"/>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9B09BA69-B872-4AE0-90B4-44DC2DF3A1ED}"/>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146747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D0CC357-1A33-4696-A717-06AD29275D1B}"/>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3" name="מציין מיקום של כותרת תחתונה 2">
            <a:extLst>
              <a:ext uri="{FF2B5EF4-FFF2-40B4-BE49-F238E27FC236}">
                <a16:creationId xmlns:a16="http://schemas.microsoft.com/office/drawing/2014/main" id="{244911A1-2AB1-41B2-A455-15E4B6A18EE3}"/>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AA7C93DB-4B31-4125-9126-1F5D86D6FACE}"/>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315403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010791-874E-40A6-848F-7A676F949C1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48DA93D6-24D5-40ED-8A22-5C105D063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01AFA482-2012-4B7A-8288-68334FCE7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E427709-6025-4E92-8322-7F2E3A974CAE}"/>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6" name="מציין מיקום של כותרת תחתונה 5">
            <a:extLst>
              <a:ext uri="{FF2B5EF4-FFF2-40B4-BE49-F238E27FC236}">
                <a16:creationId xmlns:a16="http://schemas.microsoft.com/office/drawing/2014/main" id="{AD52F742-ABD2-41D0-9089-A56D9F8E7CDB}"/>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8A167FAF-8B70-4290-9CAC-52FEB3BAE2E6}"/>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149013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219F1B-C08D-46F9-8B14-7156FDAF455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B8BD67A6-7EAE-42CB-AAFA-2AAFE0E64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4F2B2260-CDCA-4FBF-9B83-F2F14E770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21F9EC2-305D-4B64-9BE5-E6B43F4EB430}"/>
              </a:ext>
            </a:extLst>
          </p:cNvPr>
          <p:cNvSpPr>
            <a:spLocks noGrp="1"/>
          </p:cNvSpPr>
          <p:nvPr>
            <p:ph type="dt" sz="half" idx="10"/>
          </p:nvPr>
        </p:nvSpPr>
        <p:spPr/>
        <p:txBody>
          <a:bodyPr/>
          <a:lstStyle/>
          <a:p>
            <a:fld id="{E0C92727-819C-460F-90D8-18DF59AC7477}" type="datetimeFigureOut">
              <a:rPr lang="en-US" smtClean="0"/>
              <a:t>3/15/2021</a:t>
            </a:fld>
            <a:endParaRPr lang="en-US"/>
          </a:p>
        </p:txBody>
      </p:sp>
      <p:sp>
        <p:nvSpPr>
          <p:cNvPr id="6" name="מציין מיקום של כותרת תחתונה 5">
            <a:extLst>
              <a:ext uri="{FF2B5EF4-FFF2-40B4-BE49-F238E27FC236}">
                <a16:creationId xmlns:a16="http://schemas.microsoft.com/office/drawing/2014/main" id="{20A51FC5-C693-43A7-958B-5692BC7995D8}"/>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1CB60FD4-F6E7-4E95-81C4-AC9F87BDDDAE}"/>
              </a:ext>
            </a:extLst>
          </p:cNvPr>
          <p:cNvSpPr>
            <a:spLocks noGrp="1"/>
          </p:cNvSpPr>
          <p:nvPr>
            <p:ph type="sldNum" sz="quarter" idx="12"/>
          </p:nvPr>
        </p:nvSpPr>
        <p:spPr/>
        <p:txBody>
          <a:bodyPr/>
          <a:lstStyle/>
          <a:p>
            <a:fld id="{DA00F3D6-6BF0-41C9-B55F-C9211CF6381F}" type="slidenum">
              <a:rPr lang="en-US" smtClean="0"/>
              <a:t>‹#›</a:t>
            </a:fld>
            <a:endParaRPr lang="en-US"/>
          </a:p>
        </p:txBody>
      </p:sp>
    </p:spTree>
    <p:extLst>
      <p:ext uri="{BB962C8B-B14F-4D97-AF65-F5344CB8AC3E}">
        <p14:creationId xmlns:p14="http://schemas.microsoft.com/office/powerpoint/2010/main" val="313027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3574ED2-AEBF-4282-BBD1-524E75193C5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BDAD800C-5B62-4B67-99BA-AB5AD19127C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3878DFB-8D20-43F2-BB0C-91A1B5D98DB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C92727-819C-460F-90D8-18DF59AC7477}" type="datetimeFigureOut">
              <a:rPr lang="en-US" smtClean="0"/>
              <a:t>3/15/2021</a:t>
            </a:fld>
            <a:endParaRPr lang="en-US"/>
          </a:p>
        </p:txBody>
      </p:sp>
      <p:sp>
        <p:nvSpPr>
          <p:cNvPr id="5" name="מציין מיקום של כותרת תחתונה 4">
            <a:extLst>
              <a:ext uri="{FF2B5EF4-FFF2-40B4-BE49-F238E27FC236}">
                <a16:creationId xmlns:a16="http://schemas.microsoft.com/office/drawing/2014/main" id="{799138AC-468B-4AA9-8AD5-BC929C0FB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9AB84235-BC59-4870-9E46-49B7D47F702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00F3D6-6BF0-41C9-B55F-C9211CF6381F}" type="slidenum">
              <a:rPr lang="en-US" smtClean="0"/>
              <a:t>‹#›</a:t>
            </a:fld>
            <a:endParaRPr lang="en-US"/>
          </a:p>
        </p:txBody>
      </p:sp>
    </p:spTree>
    <p:extLst>
      <p:ext uri="{BB962C8B-B14F-4D97-AF65-F5344CB8AC3E}">
        <p14:creationId xmlns:p14="http://schemas.microsoft.com/office/powerpoint/2010/main" val="339370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e-fAkRIew4" TargetMode="External"/><Relationship Id="rId2" Type="http://schemas.openxmlformats.org/officeDocument/2006/relationships/hyperlink" Target="https://www.youtube.com/watch?v=WDB2W_aFjdg" TargetMode="External"/><Relationship Id="rId1" Type="http://schemas.openxmlformats.org/officeDocument/2006/relationships/slideLayout" Target="../slideLayouts/slideLayout2.xml"/><Relationship Id="rId4" Type="http://schemas.openxmlformats.org/officeDocument/2006/relationships/hyperlink" Target="https://www.youtube.com/watch?v=bHRtznPAB6g&amp;t=529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ADFE9D18-A596-4FAD-9F7F-7DB47A1411FE}"/>
              </a:ext>
            </a:extLst>
          </p:cNvPr>
          <p:cNvSpPr>
            <a:spLocks noGrp="1"/>
          </p:cNvSpPr>
          <p:nvPr>
            <p:ph type="ctrTitle"/>
          </p:nvPr>
        </p:nvSpPr>
        <p:spPr>
          <a:xfrm>
            <a:off x="4038600" y="1939159"/>
            <a:ext cx="7644627" cy="2751086"/>
          </a:xfrm>
        </p:spPr>
        <p:txBody>
          <a:bodyPr>
            <a:normAutofit/>
          </a:bodyPr>
          <a:lstStyle/>
          <a:p>
            <a:pPr algn="r"/>
            <a:r>
              <a:rPr lang="ar-SA" b="1" i="0" u="none" strike="noStrike">
                <a:effectLst/>
                <a:latin typeface="Playfair Display"/>
                <a:cs typeface="Akhbar MT" pitchFamily="2" charset="-78"/>
              </a:rPr>
              <a:t>فن التنقيط</a:t>
            </a:r>
            <a:br>
              <a:rPr lang="ar-SA" b="1" i="0" u="none" strike="noStrike">
                <a:effectLst/>
                <a:latin typeface="Playfair Display"/>
              </a:rPr>
            </a:br>
            <a:endParaRPr lang="en-US"/>
          </a:p>
        </p:txBody>
      </p:sp>
    </p:spTree>
    <p:extLst>
      <p:ext uri="{BB962C8B-B14F-4D97-AF65-F5344CB8AC3E}">
        <p14:creationId xmlns:p14="http://schemas.microsoft.com/office/powerpoint/2010/main" val="31434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تربية تشكيلية - تقنيات فنية {}التنقيط؛؛؛؛؛التهشير... | Facebook">
            <a:extLst>
              <a:ext uri="{FF2B5EF4-FFF2-40B4-BE49-F238E27FC236}">
                <a16:creationId xmlns:a16="http://schemas.microsoft.com/office/drawing/2014/main" id="{380B514D-AA26-47CA-9748-365F2AB76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586" y="1410212"/>
            <a:ext cx="4470229" cy="2974734"/>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5B8CA609-E74B-4B2C-8BD8-2D928F078834}"/>
              </a:ext>
            </a:extLst>
          </p:cNvPr>
          <p:cNvPicPr>
            <a:picLocks noChangeAspect="1"/>
          </p:cNvPicPr>
          <p:nvPr/>
        </p:nvPicPr>
        <p:blipFill>
          <a:blip r:embed="rId3"/>
          <a:stretch>
            <a:fillRect/>
          </a:stretch>
        </p:blipFill>
        <p:spPr>
          <a:xfrm>
            <a:off x="0" y="462036"/>
            <a:ext cx="5742549" cy="5933928"/>
          </a:xfrm>
          <a:prstGeom prst="rect">
            <a:avLst/>
          </a:prstGeom>
        </p:spPr>
      </p:pic>
    </p:spTree>
    <p:extLst>
      <p:ext uri="{BB962C8B-B14F-4D97-AF65-F5344CB8AC3E}">
        <p14:creationId xmlns:p14="http://schemas.microsoft.com/office/powerpoint/2010/main" val="261634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مسجد خلال ~ جانبية رسومات بتقنية التنقيط - comertinsaat.com">
            <a:extLst>
              <a:ext uri="{FF2B5EF4-FFF2-40B4-BE49-F238E27FC236}">
                <a16:creationId xmlns:a16="http://schemas.microsoft.com/office/drawing/2014/main" id="{AA63961B-83BD-4080-A22D-BA41C3E9C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18" y="804371"/>
            <a:ext cx="8637563" cy="555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מציין מיקום תוכן 2">
            <a:extLst>
              <a:ext uri="{FF2B5EF4-FFF2-40B4-BE49-F238E27FC236}">
                <a16:creationId xmlns:a16="http://schemas.microsoft.com/office/drawing/2014/main" id="{4A08E769-8733-469F-B119-7E3EE8C78CF4}"/>
              </a:ext>
            </a:extLst>
          </p:cNvPr>
          <p:cNvSpPr>
            <a:spLocks noGrp="1"/>
          </p:cNvSpPr>
          <p:nvPr>
            <p:ph idx="1"/>
          </p:nvPr>
        </p:nvSpPr>
        <p:spPr>
          <a:xfrm>
            <a:off x="5181601" y="1676400"/>
            <a:ext cx="5181599" cy="3505200"/>
          </a:xfrm>
        </p:spPr>
        <p:txBody>
          <a:bodyPr>
            <a:normAutofit/>
          </a:bodyPr>
          <a:lstStyle/>
          <a:p>
            <a:pPr marL="0" indent="0">
              <a:buNone/>
            </a:pPr>
            <a:r>
              <a:rPr lang="ar-SA" sz="1700">
                <a:solidFill>
                  <a:schemeClr val="tx1">
                    <a:alpha val="55000"/>
                  </a:schemeClr>
                </a:solidFill>
                <a:cs typeface="Akhbar MT" pitchFamily="2" charset="-78"/>
              </a:rPr>
              <a:t>طلابي الاعزاء حان الان وقت الابداع والطاقات الرائعة.</a:t>
            </a:r>
          </a:p>
          <a:p>
            <a:pPr marL="0" indent="0">
              <a:buNone/>
            </a:pPr>
            <a:r>
              <a:rPr lang="ar-SA" sz="1700">
                <a:solidFill>
                  <a:schemeClr val="tx1">
                    <a:alpha val="55000"/>
                  </a:schemeClr>
                </a:solidFill>
                <a:cs typeface="Akhbar MT" pitchFamily="2" charset="-78"/>
              </a:rPr>
              <a:t>عليكم إحضار أدوات الرسم التي بحوزتكم✍️ :</a:t>
            </a:r>
          </a:p>
          <a:p>
            <a:pPr marL="514350" indent="-514350">
              <a:buAutoNum type="arabicPeriod"/>
            </a:pPr>
            <a:r>
              <a:rPr lang="ar-SA" sz="1700">
                <a:solidFill>
                  <a:schemeClr val="tx1">
                    <a:alpha val="55000"/>
                  </a:schemeClr>
                </a:solidFill>
                <a:cs typeface="Akhbar MT" pitchFamily="2" charset="-78"/>
              </a:rPr>
              <a:t>ورق ابيض.</a:t>
            </a:r>
          </a:p>
          <a:p>
            <a:pPr marL="514350" indent="-514350">
              <a:buAutoNum type="arabicPeriod"/>
            </a:pPr>
            <a:r>
              <a:rPr lang="ar-SA" sz="1700">
                <a:solidFill>
                  <a:schemeClr val="tx1">
                    <a:alpha val="55000"/>
                  </a:schemeClr>
                </a:solidFill>
                <a:cs typeface="Akhbar MT" pitchFamily="2" charset="-78"/>
              </a:rPr>
              <a:t>الوان خشب/ دهان/ حبر/ رصاص... </a:t>
            </a:r>
          </a:p>
          <a:p>
            <a:pPr marL="0" indent="0">
              <a:buNone/>
            </a:pPr>
            <a:endParaRPr lang="ar-SA" sz="1700">
              <a:solidFill>
                <a:schemeClr val="tx1">
                  <a:alpha val="55000"/>
                </a:schemeClr>
              </a:solidFill>
              <a:cs typeface="Akhbar MT" pitchFamily="2" charset="-78"/>
            </a:endParaRPr>
          </a:p>
          <a:p>
            <a:pPr marL="0" indent="0">
              <a:buNone/>
            </a:pPr>
            <a:endParaRPr lang="ar-SA" sz="1700">
              <a:solidFill>
                <a:schemeClr val="tx1">
                  <a:alpha val="55000"/>
                </a:schemeClr>
              </a:solidFill>
              <a:cs typeface="Akhbar MT" pitchFamily="2" charset="-78"/>
            </a:endParaRPr>
          </a:p>
          <a:p>
            <a:pPr marL="0" indent="0">
              <a:buNone/>
            </a:pPr>
            <a:r>
              <a:rPr lang="ar-SA" sz="1700">
                <a:solidFill>
                  <a:schemeClr val="tx1">
                    <a:alpha val="55000"/>
                  </a:schemeClr>
                </a:solidFill>
                <a:cs typeface="Akhbar MT" pitchFamily="2" charset="-78"/>
              </a:rPr>
              <a:t>ملاحظة صغيرة: يمكن البدء برسم الاشكال المفضلة لديكم أو رسمة تفضلونها بالرصاص (تخطيط الرسمة ) وبالبدء بفن التنقيط. </a:t>
            </a:r>
          </a:p>
          <a:p>
            <a:pPr marL="0" indent="0">
              <a:buNone/>
            </a:pPr>
            <a:endParaRPr lang="ar-SA" sz="1700">
              <a:solidFill>
                <a:schemeClr val="tx1">
                  <a:alpha val="55000"/>
                </a:schemeClr>
              </a:solidFill>
              <a:cs typeface="Akhbar MT" pitchFamily="2" charset="-78"/>
            </a:endParaRPr>
          </a:p>
          <a:p>
            <a:pPr marL="0" indent="0">
              <a:buNone/>
            </a:pPr>
            <a:r>
              <a:rPr lang="ar-SA" sz="1700">
                <a:solidFill>
                  <a:schemeClr val="tx1">
                    <a:alpha val="55000"/>
                  </a:schemeClr>
                </a:solidFill>
                <a:cs typeface="Akhbar MT" pitchFamily="2" charset="-78"/>
              </a:rPr>
              <a:t>لديكم الحرية الكاملة باختيارك الرسمة 😌.</a:t>
            </a:r>
          </a:p>
        </p:txBody>
      </p:sp>
    </p:spTree>
    <p:extLst>
      <p:ext uri="{BB962C8B-B14F-4D97-AF65-F5344CB8AC3E}">
        <p14:creationId xmlns:p14="http://schemas.microsoft.com/office/powerpoint/2010/main" val="211950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תיבת טקסט 4">
            <a:extLst>
              <a:ext uri="{FF2B5EF4-FFF2-40B4-BE49-F238E27FC236}">
                <a16:creationId xmlns:a16="http://schemas.microsoft.com/office/drawing/2014/main" id="{F88D1869-60A5-4801-8F31-D195C7D15FA8}"/>
              </a:ext>
            </a:extLst>
          </p:cNvPr>
          <p:cNvSpPr txBox="1"/>
          <p:nvPr/>
        </p:nvSpPr>
        <p:spPr>
          <a:xfrm>
            <a:off x="6194716" y="739978"/>
            <a:ext cx="5334930" cy="3004145"/>
          </a:xfrm>
          <a:prstGeom prst="rect">
            <a:avLst/>
          </a:prstGeom>
        </p:spPr>
        <p:txBody>
          <a:bodyPr vert="horz" lIns="91440" tIns="45720" rIns="91440" bIns="45720" rtlCol="0" anchor="b">
            <a:normAutofit/>
          </a:bodyPr>
          <a:lstStyle/>
          <a:p>
            <a:pPr algn="ctr" rtl="0">
              <a:lnSpc>
                <a:spcPct val="90000"/>
              </a:lnSpc>
              <a:spcBef>
                <a:spcPct val="0"/>
              </a:spcBef>
              <a:spcAft>
                <a:spcPts val="600"/>
              </a:spcAft>
            </a:pPr>
            <a:r>
              <a:rPr lang="en-US" sz="6000">
                <a:latin typeface="+mj-lt"/>
                <a:ea typeface="+mj-ea"/>
                <a:cs typeface="+mj-cs"/>
              </a:rPr>
              <a:t>شاركوني  إبداعاتكم</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תמונה 5">
            <a:extLst>
              <a:ext uri="{FF2B5EF4-FFF2-40B4-BE49-F238E27FC236}">
                <a16:creationId xmlns:a16="http://schemas.microsoft.com/office/drawing/2014/main" id="{6DFD9A98-4BA1-4DA1-A38B-88D150E64F9C}"/>
              </a:ext>
            </a:extLst>
          </p:cNvPr>
          <p:cNvPicPr>
            <a:picLocks noChangeAspect="1"/>
          </p:cNvPicPr>
          <p:nvPr/>
        </p:nvPicPr>
        <p:blipFill rotWithShape="1">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מלבן 6">
            <a:extLst>
              <a:ext uri="{FF2B5EF4-FFF2-40B4-BE49-F238E27FC236}">
                <a16:creationId xmlns:a16="http://schemas.microsoft.com/office/drawing/2014/main" id="{30A0BD5D-76EF-4765-8DAC-2128B5E12377}"/>
              </a:ext>
            </a:extLst>
          </p:cNvPr>
          <p:cNvSpPr/>
          <p:nvPr/>
        </p:nvSpPr>
        <p:spPr>
          <a:xfrm>
            <a:off x="8375373" y="6035158"/>
            <a:ext cx="3458281" cy="523220"/>
          </a:xfrm>
          <a:prstGeom prst="rect">
            <a:avLst/>
          </a:prstGeom>
          <a:noFill/>
        </p:spPr>
        <p:txBody>
          <a:bodyPr wrap="square" lIns="91440" tIns="45720" rIns="91440" bIns="45720">
            <a:spAutoFit/>
          </a:bodyPr>
          <a:lstStyle/>
          <a:p>
            <a:pPr algn="ctr"/>
            <a:r>
              <a:rPr lang="ar-SA" sz="2800" b="0" cap="none" spc="0" dirty="0">
                <a:ln w="0"/>
                <a:solidFill>
                  <a:schemeClr val="tx1"/>
                </a:solidFill>
                <a:effectLst>
                  <a:outerShdw blurRad="38100" dist="19050" dir="2700000" algn="tl" rotWithShape="0">
                    <a:schemeClr val="dk1">
                      <a:alpha val="40000"/>
                    </a:schemeClr>
                  </a:outerShdw>
                </a:effectLst>
              </a:rPr>
              <a:t>معلمة الفنون: حنين وتد</a:t>
            </a:r>
            <a:endParaRPr lang="he-IL"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4525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מציין מיקום תוכן 2">
            <a:extLst>
              <a:ext uri="{FF2B5EF4-FFF2-40B4-BE49-F238E27FC236}">
                <a16:creationId xmlns:a16="http://schemas.microsoft.com/office/drawing/2014/main" id="{20D086FB-25F3-4EBE-A7FB-E903CF5566D1}"/>
              </a:ext>
            </a:extLst>
          </p:cNvPr>
          <p:cNvSpPr>
            <a:spLocks noGrp="1"/>
          </p:cNvSpPr>
          <p:nvPr>
            <p:ph idx="1"/>
          </p:nvPr>
        </p:nvSpPr>
        <p:spPr>
          <a:xfrm>
            <a:off x="1653363" y="2176272"/>
            <a:ext cx="9367204" cy="4041648"/>
          </a:xfrm>
        </p:spPr>
        <p:txBody>
          <a:bodyPr anchor="t">
            <a:normAutofit/>
          </a:bodyPr>
          <a:lstStyle/>
          <a:p>
            <a:r>
              <a:rPr lang="ar-SA" sz="1700" b="1" i="0">
                <a:effectLst/>
                <a:latin typeface="Arial" panose="020B0604020202020204" pitchFamily="34" charset="0"/>
                <a:cs typeface="Akhbar MT" pitchFamily="2" charset="-78"/>
              </a:rPr>
              <a:t>فن التنقيط:</a:t>
            </a:r>
          </a:p>
          <a:p>
            <a:r>
              <a:rPr lang="ar-SA" sz="1700" b="1" i="0">
                <a:effectLst/>
                <a:latin typeface="Arial" panose="020B0604020202020204" pitchFamily="34" charset="0"/>
                <a:cs typeface="Akhbar MT" pitchFamily="2" charset="-78"/>
              </a:rPr>
              <a:t>وهو أسلوب يتبع برسم اللوحة بكاملها عن طريق النقاط الملونة المتجاورة، ويشبه هذا الأسلوب إلى حد كبير المشاهد التي نراها على شاشة التلفزيون الملون عندما تتحول الصورة إلى نقط نتيجة لعدم ضبط الهوائي أو لبعد محطة الإرسال ورداءه الأحوال الجوية. من أهم الفنانين : جورج سوراه ويعتبر من رواد المدرسة التأثيرية التنقيطية.</a:t>
            </a:r>
            <a:br>
              <a:rPr lang="ar-SA" sz="1700" b="1" i="0">
                <a:effectLst/>
                <a:latin typeface="Arial" panose="020B0604020202020204" pitchFamily="34" charset="0"/>
                <a:cs typeface="Akhbar MT" pitchFamily="2" charset="-78"/>
              </a:rPr>
            </a:br>
            <a:br>
              <a:rPr lang="ar-SA" sz="1700" b="1" i="0">
                <a:effectLst/>
                <a:latin typeface="Arial" panose="020B0604020202020204" pitchFamily="34" charset="0"/>
                <a:cs typeface="Akhbar MT" pitchFamily="2" charset="-78"/>
              </a:rPr>
            </a:br>
            <a:br>
              <a:rPr lang="ar-SA" sz="1700" b="1" i="0">
                <a:effectLst/>
                <a:latin typeface="Arial" panose="020B0604020202020204" pitchFamily="34" charset="0"/>
                <a:cs typeface="Akhbar MT" pitchFamily="2" charset="-78"/>
              </a:rPr>
            </a:br>
            <a:r>
              <a:rPr lang="ar-SA" sz="1700" b="1" i="0">
                <a:effectLst/>
                <a:latin typeface="Arial" panose="020B0604020202020204" pitchFamily="34" charset="0"/>
                <a:cs typeface="Akhbar MT" pitchFamily="2" charset="-78"/>
              </a:rPr>
              <a:t>استوحى الفنان سيوراه هذا الفن من النظريات الحديثة التي تقول بأن الضوء مكون من جزيئات صغيرة نستطيع من خلالها أن نرى الألوان فبدأ يرسم نقاط صغيرة متلاصقة تسمح للعقل فيما بعد أن يخلط هذه النقاط اللونية ليرى اللوحة بالكامل لم يعجب هذا الأسلوب الكثير لكنه كان ملهما للعديد.</a:t>
            </a:r>
            <a:endParaRPr lang="ar-SA" sz="1700" b="1" i="0">
              <a:effectLst/>
              <a:latin typeface="Playfair Display"/>
              <a:cs typeface="Akhbar MT" pitchFamily="2" charset="-78"/>
            </a:endParaRPr>
          </a:p>
          <a:p>
            <a:br>
              <a:rPr lang="ar-SA" sz="1700" b="1" i="0">
                <a:effectLst/>
                <a:latin typeface="Arial" panose="020B0604020202020204" pitchFamily="34" charset="0"/>
                <a:cs typeface="Akhbar MT" pitchFamily="2" charset="-78"/>
              </a:rPr>
            </a:br>
            <a:r>
              <a:rPr lang="ar-SA" sz="1700" b="1" i="0">
                <a:effectLst/>
                <a:latin typeface="Arial" panose="020B0604020202020204" pitchFamily="34" charset="0"/>
                <a:cs typeface="Akhbar MT" pitchFamily="2" charset="-78"/>
              </a:rPr>
              <a:t>وهو من ابتدع مذهب التنقيطية عند تلوين رسوماته لم يكن يخلط الألوان على البالت( أداة لمزج الألوان قبل الرسم)  كما هو معتاد بل كان يضع( كمثال ) بدلا عن اللون الأخضر يضع نقاط متجاورة صفراء وزرقاء تختلط تلقائيا فى عين المشاهد فيراها خضراء, وهى فكرة بالطبع إستمدها من نظرية ألوان الطيف الناتجة من شعاع الضوء ولوحته ( بعد الظهر فى حديقة فات)</a:t>
            </a:r>
            <a:endParaRPr lang="ar-SA" sz="1700" b="1" i="0">
              <a:effectLst/>
              <a:latin typeface="Playfair Display"/>
              <a:cs typeface="Akhbar MT" pitchFamily="2" charset="-78"/>
            </a:endParaRPr>
          </a:p>
          <a:p>
            <a:br>
              <a:rPr lang="ar-SA" sz="1700"/>
            </a:br>
            <a:endParaRPr lang="en-US" sz="1700"/>
          </a:p>
        </p:txBody>
      </p:sp>
    </p:spTree>
    <p:extLst>
      <p:ext uri="{BB962C8B-B14F-4D97-AF65-F5344CB8AC3E}">
        <p14:creationId xmlns:p14="http://schemas.microsoft.com/office/powerpoint/2010/main" val="328913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C2AB8C2F-5A0E-4E04-A6A8-E8221435D04B}"/>
              </a:ext>
            </a:extLst>
          </p:cNvPr>
          <p:cNvPicPr>
            <a:picLocks noChangeAspect="1"/>
          </p:cNvPicPr>
          <p:nvPr/>
        </p:nvPicPr>
        <p:blipFill rotWithShape="1">
          <a:blip r:embed="rId2"/>
          <a:srcRect t="2484" b="12626"/>
          <a:stretch/>
        </p:blipFill>
        <p:spPr>
          <a:xfrm>
            <a:off x="20" y="1282"/>
            <a:ext cx="12191980" cy="6856718"/>
          </a:xfrm>
          <a:prstGeom prst="rect">
            <a:avLst/>
          </a:prstGeom>
        </p:spPr>
      </p:pic>
    </p:spTree>
    <p:extLst>
      <p:ext uri="{BB962C8B-B14F-4D97-AF65-F5344CB8AC3E}">
        <p14:creationId xmlns:p14="http://schemas.microsoft.com/office/powerpoint/2010/main" val="216510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מציין מיקום תוכן 2">
            <a:extLst>
              <a:ext uri="{FF2B5EF4-FFF2-40B4-BE49-F238E27FC236}">
                <a16:creationId xmlns:a16="http://schemas.microsoft.com/office/drawing/2014/main" id="{AF50D73D-8725-4D0B-818E-83C102608B05}"/>
              </a:ext>
            </a:extLst>
          </p:cNvPr>
          <p:cNvSpPr>
            <a:spLocks noGrp="1"/>
          </p:cNvSpPr>
          <p:nvPr>
            <p:ph idx="1"/>
          </p:nvPr>
        </p:nvSpPr>
        <p:spPr>
          <a:xfrm>
            <a:off x="1653363" y="2176272"/>
            <a:ext cx="9367204" cy="4041648"/>
          </a:xfrm>
        </p:spPr>
        <p:txBody>
          <a:bodyPr anchor="t">
            <a:normAutofit/>
          </a:bodyPr>
          <a:lstStyle/>
          <a:p>
            <a:r>
              <a:rPr lang="ar-SA" sz="2400" b="1" i="0" u="sng">
                <a:effectLst/>
                <a:latin typeface="Arial" panose="020B0604020202020204" pitchFamily="34" charset="0"/>
                <a:cs typeface="Akhbar MT" pitchFamily="2" charset="-78"/>
              </a:rPr>
              <a:t>كيفية التلوين بالتنقيط </a:t>
            </a:r>
            <a:br>
              <a:rPr lang="ar-SA" sz="2400" b="1" i="0">
                <a:effectLst/>
                <a:latin typeface="Arial" panose="020B0604020202020204" pitchFamily="34" charset="0"/>
                <a:cs typeface="Akhbar MT" pitchFamily="2" charset="-78"/>
              </a:rPr>
            </a:br>
            <a:br>
              <a:rPr lang="ar-SA" sz="2400" b="1" i="0">
                <a:effectLst/>
                <a:latin typeface="Arial" panose="020B0604020202020204" pitchFamily="34" charset="0"/>
                <a:cs typeface="Akhbar MT" pitchFamily="2" charset="-78"/>
              </a:rPr>
            </a:br>
            <a:r>
              <a:rPr lang="ar-SA" sz="2400" b="1" i="0">
                <a:effectLst/>
                <a:latin typeface="Arial" panose="020B0604020202020204" pitchFamily="34" charset="0"/>
                <a:cs typeface="Akhbar MT" pitchFamily="2" charset="-78"/>
              </a:rPr>
              <a:t>تبدأ عملية التنقيط بوضع النقاط قريبة من بعضها بشكل عشوائي وبالتدقيق اثناء التنقيط حتى لا تكون احجام النقاط مختلفة قدر المستطاع، يبدأ الملون بتنقيط الرسمة كما ذكرنا بنقاط متقاربه ويبدأ بإبعادها تدريجيا عن بعضها البعض حتى يتم تلوين الرسمة بالتنقيط ، قد تحتوي الرسمة على اكثر من لون ولونين، وقد يرغب الملون بتلوينها بلون واحد لكن بدرجاته وتموجاته ( أي على حسب تذوقه الفني في رسمته ).</a:t>
            </a:r>
            <a:endParaRPr lang="ar-SA" sz="2400" b="1" i="0">
              <a:effectLst/>
              <a:latin typeface="Playfair Display"/>
              <a:cs typeface="Akhbar MT" pitchFamily="2" charset="-78"/>
            </a:endParaRPr>
          </a:p>
          <a:p>
            <a:endParaRPr lang="en-US" sz="2400"/>
          </a:p>
        </p:txBody>
      </p:sp>
    </p:spTree>
    <p:extLst>
      <p:ext uri="{BB962C8B-B14F-4D97-AF65-F5344CB8AC3E}">
        <p14:creationId xmlns:p14="http://schemas.microsoft.com/office/powerpoint/2010/main" val="388030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جورج سورا - المعرفة">
            <a:extLst>
              <a:ext uri="{FF2B5EF4-FFF2-40B4-BE49-F238E27FC236}">
                <a16:creationId xmlns:a16="http://schemas.microsoft.com/office/drawing/2014/main" id="{C032916A-31A7-4FE6-889C-BDD195B05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810" y="130307"/>
            <a:ext cx="4064098" cy="6597386"/>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6E5C4DDA-B047-43BA-8E9A-542CDCD57E50}"/>
              </a:ext>
            </a:extLst>
          </p:cNvPr>
          <p:cNvPicPr>
            <a:picLocks noChangeAspect="1"/>
          </p:cNvPicPr>
          <p:nvPr/>
        </p:nvPicPr>
        <p:blipFill>
          <a:blip r:embed="rId3"/>
          <a:stretch>
            <a:fillRect/>
          </a:stretch>
        </p:blipFill>
        <p:spPr>
          <a:xfrm>
            <a:off x="351692" y="929053"/>
            <a:ext cx="5744308" cy="4558974"/>
          </a:xfrm>
          <a:prstGeom prst="rect">
            <a:avLst/>
          </a:prstGeom>
        </p:spPr>
      </p:pic>
    </p:spTree>
    <p:extLst>
      <p:ext uri="{BB962C8B-B14F-4D97-AF65-F5344CB8AC3E}">
        <p14:creationId xmlns:p14="http://schemas.microsoft.com/office/powerpoint/2010/main" val="152424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0A724E5-8C73-4360-BE46-A09B16F31A4B}"/>
              </a:ext>
            </a:extLst>
          </p:cNvPr>
          <p:cNvPicPr>
            <a:picLocks noChangeAspect="1"/>
          </p:cNvPicPr>
          <p:nvPr/>
        </p:nvPicPr>
        <p:blipFill>
          <a:blip r:embed="rId2"/>
          <a:stretch>
            <a:fillRect/>
          </a:stretch>
        </p:blipFill>
        <p:spPr>
          <a:xfrm>
            <a:off x="1979553" y="0"/>
            <a:ext cx="8232893" cy="6858000"/>
          </a:xfrm>
          <a:prstGeom prst="rect">
            <a:avLst/>
          </a:prstGeom>
        </p:spPr>
      </p:pic>
    </p:spTree>
    <p:extLst>
      <p:ext uri="{BB962C8B-B14F-4D97-AF65-F5344CB8AC3E}">
        <p14:creationId xmlns:p14="http://schemas.microsoft.com/office/powerpoint/2010/main" val="398389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E53A7F6-2B95-4C83-8D65-90C06EE5D036}"/>
              </a:ext>
            </a:extLst>
          </p:cNvPr>
          <p:cNvSpPr>
            <a:spLocks noGrp="1"/>
          </p:cNvSpPr>
          <p:nvPr>
            <p:ph idx="1"/>
          </p:nvPr>
        </p:nvSpPr>
        <p:spPr/>
        <p:txBody>
          <a:bodyPr/>
          <a:lstStyle/>
          <a:p>
            <a:r>
              <a:rPr lang="ar-SA" dirty="0">
                <a:cs typeface="Akhbar MT" pitchFamily="2" charset="-78"/>
              </a:rPr>
              <a:t>بعد ان شاهدنا بعض اعمال الفنان </a:t>
            </a:r>
            <a:r>
              <a:rPr lang="ar-SA" b="1" i="0" dirty="0">
                <a:solidFill>
                  <a:srgbClr val="484848"/>
                </a:solidFill>
                <a:effectLst/>
                <a:latin typeface="Arial" panose="020B0604020202020204" pitchFamily="34" charset="0"/>
                <a:cs typeface="Akhbar MT" pitchFamily="2" charset="-78"/>
              </a:rPr>
              <a:t>جورج سوراه</a:t>
            </a:r>
            <a:r>
              <a:rPr lang="ar-SA" b="1" dirty="0">
                <a:solidFill>
                  <a:srgbClr val="484848"/>
                </a:solidFill>
                <a:latin typeface="Arial" panose="020B0604020202020204" pitchFamily="34" charset="0"/>
                <a:cs typeface="Akhbar MT" pitchFamily="2" charset="-78"/>
              </a:rPr>
              <a:t>, لنشاهد اعمال أخرى لتجارب التنقيط:</a:t>
            </a:r>
          </a:p>
          <a:p>
            <a:r>
              <a:rPr lang="ar-SA" b="1" dirty="0">
                <a:solidFill>
                  <a:srgbClr val="484848"/>
                </a:solidFill>
                <a:latin typeface="Arial" panose="020B0604020202020204" pitchFamily="34" charset="0"/>
                <a:cs typeface="Akhbar MT" pitchFamily="2" charset="-78"/>
              </a:rPr>
              <a:t> </a:t>
            </a:r>
          </a:p>
          <a:p>
            <a:r>
              <a:rPr lang="en-US" dirty="0">
                <a:cs typeface="Akhbar MT" pitchFamily="2" charset="-78"/>
                <a:hlinkClick r:id="rId2"/>
              </a:rPr>
              <a:t>https://www.youtube.com/watch?v=WDB2W_aFjdg</a:t>
            </a:r>
            <a:endParaRPr lang="ar-SA" b="1" dirty="0">
              <a:solidFill>
                <a:srgbClr val="484848"/>
              </a:solidFill>
              <a:latin typeface="Arial" panose="020B0604020202020204" pitchFamily="34" charset="0"/>
              <a:cs typeface="Akhbar MT" pitchFamily="2" charset="-78"/>
            </a:endParaRPr>
          </a:p>
          <a:p>
            <a:endParaRPr lang="ar-SA" b="1" dirty="0">
              <a:solidFill>
                <a:srgbClr val="484848"/>
              </a:solidFill>
              <a:latin typeface="Arial" panose="020B0604020202020204" pitchFamily="34" charset="0"/>
              <a:cs typeface="Akhbar MT" pitchFamily="2" charset="-78"/>
            </a:endParaRPr>
          </a:p>
          <a:p>
            <a:r>
              <a:rPr lang="en-US" dirty="0">
                <a:cs typeface="Akhbar MT" pitchFamily="2" charset="-78"/>
                <a:hlinkClick r:id="rId3"/>
              </a:rPr>
              <a:t>https://www.youtube.com/watch?v=ge-fAkRIew4</a:t>
            </a:r>
            <a:r>
              <a:rPr lang="ar-SA" b="1" dirty="0">
                <a:solidFill>
                  <a:srgbClr val="484848"/>
                </a:solidFill>
                <a:latin typeface="Arial" panose="020B0604020202020204" pitchFamily="34" charset="0"/>
                <a:cs typeface="Akhbar MT" pitchFamily="2" charset="-78"/>
              </a:rPr>
              <a:t>.</a:t>
            </a:r>
          </a:p>
          <a:p>
            <a:endParaRPr lang="ar-SA" b="1" dirty="0">
              <a:solidFill>
                <a:srgbClr val="484848"/>
              </a:solidFill>
              <a:latin typeface="Arial" panose="020B0604020202020204" pitchFamily="34" charset="0"/>
              <a:cs typeface="Akhbar MT" pitchFamily="2" charset="-78"/>
            </a:endParaRPr>
          </a:p>
          <a:p>
            <a:r>
              <a:rPr lang="en-US" dirty="0">
                <a:cs typeface="Akhbar MT" pitchFamily="2" charset="-78"/>
                <a:hlinkClick r:id="rId4"/>
              </a:rPr>
              <a:t>https://www.youtube.com/watch?v=bHRtznPAB6g&amp;t=529s</a:t>
            </a:r>
            <a:endParaRPr lang="ar-SA" dirty="0">
              <a:cs typeface="Akhbar MT" pitchFamily="2" charset="-78"/>
            </a:endParaRPr>
          </a:p>
          <a:p>
            <a:endParaRPr lang="en-US" dirty="0">
              <a:cs typeface="Akhbar MT" pitchFamily="2" charset="-78"/>
            </a:endParaRPr>
          </a:p>
        </p:txBody>
      </p:sp>
    </p:spTree>
    <p:extLst>
      <p:ext uri="{BB962C8B-B14F-4D97-AF65-F5344CB8AC3E}">
        <p14:creationId xmlns:p14="http://schemas.microsoft.com/office/powerpoint/2010/main" val="81319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9377773-9695-4DD1-8715-0CD153BB5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581" y="498480"/>
            <a:ext cx="8780585" cy="586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9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مسجد خلال ~ جانبية رسومات بتقنية التنقيط - comertinsaat.com">
            <a:extLst>
              <a:ext uri="{FF2B5EF4-FFF2-40B4-BE49-F238E27FC236}">
                <a16:creationId xmlns:a16="http://schemas.microsoft.com/office/drawing/2014/main" id="{6A9AC074-92C9-4718-871F-E71E0703B0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405048"/>
            <a:ext cx="5462546" cy="409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7078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382</Words>
  <Application>Microsoft Office PowerPoint</Application>
  <PresentationFormat>מסך רחב</PresentationFormat>
  <Paragraphs>24</Paragraphs>
  <Slides>13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Calibri</vt:lpstr>
      <vt:lpstr>Calibri Light</vt:lpstr>
      <vt:lpstr>Playfair Display</vt:lpstr>
      <vt:lpstr>ערכת נושא Office</vt:lpstr>
      <vt:lpstr>فن التنقيط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 التنقيط </dc:title>
  <dc:creator>Wattad Safaa</dc:creator>
  <cp:lastModifiedBy>Wattad Safaa</cp:lastModifiedBy>
  <cp:revision>5</cp:revision>
  <dcterms:created xsi:type="dcterms:W3CDTF">2021-03-15T08:03:12Z</dcterms:created>
  <dcterms:modified xsi:type="dcterms:W3CDTF">2021-03-15T08:45:26Z</dcterms:modified>
</cp:coreProperties>
</file>