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0" r:id="rId2"/>
    <p:sldId id="257" r:id="rId3"/>
    <p:sldId id="258" r:id="rId4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3924-444C-4C52-AD1E-7F067B1B5243}" type="datetimeFigureOut">
              <a:rPr lang="he-IL" smtClean="0"/>
              <a:t>כ"ו/שבט/תשפ"א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B253-9F2C-4243-AB7B-A2C8EA62E80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5457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3924-444C-4C52-AD1E-7F067B1B5243}" type="datetimeFigureOut">
              <a:rPr lang="he-IL" smtClean="0"/>
              <a:t>כ"ו/שבט/תשפ"א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B253-9F2C-4243-AB7B-A2C8EA62E80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67601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3924-444C-4C52-AD1E-7F067B1B5243}" type="datetimeFigureOut">
              <a:rPr lang="he-IL" smtClean="0"/>
              <a:t>כ"ו/שבט/תשפ"א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B253-9F2C-4243-AB7B-A2C8EA62E80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47375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3924-444C-4C52-AD1E-7F067B1B5243}" type="datetimeFigureOut">
              <a:rPr lang="he-IL" smtClean="0"/>
              <a:t>כ"ו/שבט/תשפ"א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B253-9F2C-4243-AB7B-A2C8EA62E80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57559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3924-444C-4C52-AD1E-7F067B1B5243}" type="datetimeFigureOut">
              <a:rPr lang="he-IL" smtClean="0"/>
              <a:t>כ"ו/שבט/תשפ"א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B253-9F2C-4243-AB7B-A2C8EA62E80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04730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3924-444C-4C52-AD1E-7F067B1B5243}" type="datetimeFigureOut">
              <a:rPr lang="he-IL" smtClean="0"/>
              <a:t>כ"ו/שבט/תשפ"א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B253-9F2C-4243-AB7B-A2C8EA62E80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6278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3924-444C-4C52-AD1E-7F067B1B5243}" type="datetimeFigureOut">
              <a:rPr lang="he-IL" smtClean="0"/>
              <a:t>כ"ו/שבט/תשפ"א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B253-9F2C-4243-AB7B-A2C8EA62E80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8282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3924-444C-4C52-AD1E-7F067B1B5243}" type="datetimeFigureOut">
              <a:rPr lang="he-IL" smtClean="0"/>
              <a:t>כ"ו/שבט/תשפ"א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B253-9F2C-4243-AB7B-A2C8EA62E80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11245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3924-444C-4C52-AD1E-7F067B1B5243}" type="datetimeFigureOut">
              <a:rPr lang="he-IL" smtClean="0"/>
              <a:t>כ"ו/שבט/תשפ"א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B253-9F2C-4243-AB7B-A2C8EA62E80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49835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3924-444C-4C52-AD1E-7F067B1B5243}" type="datetimeFigureOut">
              <a:rPr lang="he-IL" smtClean="0"/>
              <a:t>כ"ו/שבט/תשפ"א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B253-9F2C-4243-AB7B-A2C8EA62E80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71454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3924-444C-4C52-AD1E-7F067B1B5243}" type="datetimeFigureOut">
              <a:rPr lang="he-IL" smtClean="0"/>
              <a:t>כ"ו/שבט/תשפ"א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B253-9F2C-4243-AB7B-A2C8EA62E80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80494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23924-444C-4C52-AD1E-7F067B1B5243}" type="datetimeFigureOut">
              <a:rPr lang="he-IL" smtClean="0"/>
              <a:t>כ"ו/שבט/תשפ"א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0B253-9F2C-4243-AB7B-A2C8EA62E80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00677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82206"/>
            <a:ext cx="9144000" cy="2387600"/>
          </a:xfrm>
        </p:spPr>
        <p:txBody>
          <a:bodyPr/>
          <a:lstStyle/>
          <a:p>
            <a:r>
              <a:rPr lang="ar-SA" dirty="0" smtClean="0"/>
              <a:t>معطى قانون مساحه مربع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2721734" y="2764912"/>
            <a:ext cx="9144000" cy="1655762"/>
          </a:xfrm>
        </p:spPr>
        <p:txBody>
          <a:bodyPr/>
          <a:lstStyle/>
          <a:p>
            <a:r>
              <a:rPr lang="ar-SA" dirty="0" smtClean="0"/>
              <a:t>اتبع الخطوات </a:t>
            </a:r>
            <a:r>
              <a:rPr lang="ar-SA" dirty="0" err="1" smtClean="0"/>
              <a:t>المطلوبه</a:t>
            </a:r>
            <a:r>
              <a:rPr lang="ar-SA" dirty="0" smtClean="0"/>
              <a:t> ثم حل حسب القانون المعطى:</a:t>
            </a:r>
          </a:p>
          <a:p>
            <a:pPr algn="r"/>
            <a:r>
              <a:rPr lang="ar-SA" dirty="0" smtClean="0"/>
              <a:t>ارسم مربعا طول ضلعه 6 سم , جد مساحة المربع:</a:t>
            </a:r>
          </a:p>
          <a:p>
            <a:endParaRPr lang="ar-SA" dirty="0" smtClean="0"/>
          </a:p>
          <a:p>
            <a:endParaRPr lang="he-IL" dirty="0"/>
          </a:p>
        </p:txBody>
      </p:sp>
      <p:sp>
        <p:nvSpPr>
          <p:cNvPr id="4" name="מלבן 3"/>
          <p:cNvSpPr/>
          <p:nvPr/>
        </p:nvSpPr>
        <p:spPr>
          <a:xfrm>
            <a:off x="5048520" y="4250031"/>
            <a:ext cx="2099257" cy="18803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16966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 bwMode="auto">
          <a:xfrm>
            <a:off x="2549943" y="1916832"/>
            <a:ext cx="1828402" cy="1843615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" name="מלבן 1"/>
          <p:cNvSpPr/>
          <p:nvPr/>
        </p:nvSpPr>
        <p:spPr>
          <a:xfrm>
            <a:off x="4847694" y="620688"/>
            <a:ext cx="22797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المساحة  </a:t>
            </a:r>
            <a:endParaRPr lang="he-IL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מלבן 14"/>
          <p:cNvSpPr/>
          <p:nvPr/>
        </p:nvSpPr>
        <p:spPr>
          <a:xfrm>
            <a:off x="8507090" y="1752553"/>
            <a:ext cx="10631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التعريف </a:t>
            </a:r>
            <a:endParaRPr lang="he-IL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מלבן 15"/>
          <p:cNvSpPr/>
          <p:nvPr/>
        </p:nvSpPr>
        <p:spPr>
          <a:xfrm>
            <a:off x="4943873" y="1772817"/>
            <a:ext cx="3911646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هو عدد النقاط </a:t>
            </a:r>
            <a:r>
              <a:rPr lang="ar-SA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الموجوده</a:t>
            </a:r>
            <a:r>
              <a:rPr lang="ar-SA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في  شكل  </a:t>
            </a:r>
            <a:endParaRPr lang="he-IL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13" name="מלבן 2112"/>
          <p:cNvSpPr/>
          <p:nvPr/>
        </p:nvSpPr>
        <p:spPr>
          <a:xfrm>
            <a:off x="6203901" y="3419012"/>
            <a:ext cx="119663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إضغط</a:t>
            </a:r>
            <a:r>
              <a:rPr lang="ar-SA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هنا</a:t>
            </a:r>
            <a:endParaRPr lang="he-IL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2" name="מלבן 151"/>
          <p:cNvSpPr/>
          <p:nvPr/>
        </p:nvSpPr>
        <p:spPr bwMode="auto">
          <a:xfrm>
            <a:off x="4144645" y="1932592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66" name="מלבן 165"/>
          <p:cNvSpPr/>
          <p:nvPr/>
        </p:nvSpPr>
        <p:spPr bwMode="auto">
          <a:xfrm>
            <a:off x="4144645" y="2158969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67" name="מלבן 166"/>
          <p:cNvSpPr/>
          <p:nvPr/>
        </p:nvSpPr>
        <p:spPr bwMode="auto">
          <a:xfrm>
            <a:off x="4144645" y="2385346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68" name="מלבן 167"/>
          <p:cNvSpPr/>
          <p:nvPr/>
        </p:nvSpPr>
        <p:spPr bwMode="auto">
          <a:xfrm>
            <a:off x="4144645" y="2619486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77" name="מלבן 176"/>
          <p:cNvSpPr/>
          <p:nvPr/>
        </p:nvSpPr>
        <p:spPr bwMode="auto">
          <a:xfrm>
            <a:off x="4144645" y="2851758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78" name="מלבן 177"/>
          <p:cNvSpPr/>
          <p:nvPr/>
        </p:nvSpPr>
        <p:spPr bwMode="auto">
          <a:xfrm>
            <a:off x="4144645" y="3078135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79" name="מלבן 178"/>
          <p:cNvSpPr/>
          <p:nvPr/>
        </p:nvSpPr>
        <p:spPr bwMode="auto">
          <a:xfrm>
            <a:off x="4144645" y="3304512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80" name="מלבן 179"/>
          <p:cNvSpPr/>
          <p:nvPr/>
        </p:nvSpPr>
        <p:spPr bwMode="auto">
          <a:xfrm>
            <a:off x="4144645" y="3538652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81" name="מלבן 180"/>
          <p:cNvSpPr/>
          <p:nvPr/>
        </p:nvSpPr>
        <p:spPr bwMode="auto">
          <a:xfrm>
            <a:off x="3928621" y="1932592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82" name="מלבן 181"/>
          <p:cNvSpPr/>
          <p:nvPr/>
        </p:nvSpPr>
        <p:spPr bwMode="auto">
          <a:xfrm>
            <a:off x="3928621" y="2158969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83" name="מלבן 182"/>
          <p:cNvSpPr/>
          <p:nvPr/>
        </p:nvSpPr>
        <p:spPr bwMode="auto">
          <a:xfrm>
            <a:off x="3928621" y="2385346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84" name="מלבן 183"/>
          <p:cNvSpPr/>
          <p:nvPr/>
        </p:nvSpPr>
        <p:spPr bwMode="auto">
          <a:xfrm>
            <a:off x="3928621" y="2619486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85" name="מלבן 184"/>
          <p:cNvSpPr/>
          <p:nvPr/>
        </p:nvSpPr>
        <p:spPr bwMode="auto">
          <a:xfrm>
            <a:off x="3928621" y="2851758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86" name="מלבן 185"/>
          <p:cNvSpPr/>
          <p:nvPr/>
        </p:nvSpPr>
        <p:spPr bwMode="auto">
          <a:xfrm>
            <a:off x="3928621" y="3078135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87" name="מלבן 186"/>
          <p:cNvSpPr/>
          <p:nvPr/>
        </p:nvSpPr>
        <p:spPr bwMode="auto">
          <a:xfrm>
            <a:off x="3928621" y="3304512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88" name="מלבן 187"/>
          <p:cNvSpPr/>
          <p:nvPr/>
        </p:nvSpPr>
        <p:spPr bwMode="auto">
          <a:xfrm>
            <a:off x="3928621" y="3538652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89" name="מלבן 188"/>
          <p:cNvSpPr/>
          <p:nvPr/>
        </p:nvSpPr>
        <p:spPr bwMode="auto">
          <a:xfrm>
            <a:off x="3694921" y="1932592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90" name="מלבן 189"/>
          <p:cNvSpPr/>
          <p:nvPr/>
        </p:nvSpPr>
        <p:spPr bwMode="auto">
          <a:xfrm>
            <a:off x="3694921" y="2158969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91" name="מלבן 190"/>
          <p:cNvSpPr/>
          <p:nvPr/>
        </p:nvSpPr>
        <p:spPr bwMode="auto">
          <a:xfrm>
            <a:off x="3694921" y="2385346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92" name="מלבן 191"/>
          <p:cNvSpPr/>
          <p:nvPr/>
        </p:nvSpPr>
        <p:spPr bwMode="auto">
          <a:xfrm>
            <a:off x="3694921" y="2619486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93" name="מלבן 192"/>
          <p:cNvSpPr/>
          <p:nvPr/>
        </p:nvSpPr>
        <p:spPr bwMode="auto">
          <a:xfrm>
            <a:off x="3694921" y="2851758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94" name="מלבן 193"/>
          <p:cNvSpPr/>
          <p:nvPr/>
        </p:nvSpPr>
        <p:spPr bwMode="auto">
          <a:xfrm>
            <a:off x="3694921" y="3078135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95" name="מלבן 194"/>
          <p:cNvSpPr/>
          <p:nvPr/>
        </p:nvSpPr>
        <p:spPr bwMode="auto">
          <a:xfrm>
            <a:off x="3694921" y="3304512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96" name="מלבן 195"/>
          <p:cNvSpPr/>
          <p:nvPr/>
        </p:nvSpPr>
        <p:spPr bwMode="auto">
          <a:xfrm>
            <a:off x="3694921" y="3538652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97" name="מלבן 196"/>
          <p:cNvSpPr/>
          <p:nvPr/>
        </p:nvSpPr>
        <p:spPr bwMode="auto">
          <a:xfrm>
            <a:off x="3478897" y="1932592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98" name="מלבן 197"/>
          <p:cNvSpPr/>
          <p:nvPr/>
        </p:nvSpPr>
        <p:spPr bwMode="auto">
          <a:xfrm>
            <a:off x="3478897" y="2158969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99" name="מלבן 198"/>
          <p:cNvSpPr/>
          <p:nvPr/>
        </p:nvSpPr>
        <p:spPr bwMode="auto">
          <a:xfrm>
            <a:off x="3478897" y="2385346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00" name="מלבן 199"/>
          <p:cNvSpPr/>
          <p:nvPr/>
        </p:nvSpPr>
        <p:spPr bwMode="auto">
          <a:xfrm>
            <a:off x="3478897" y="2619486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01" name="מלבן 200"/>
          <p:cNvSpPr/>
          <p:nvPr/>
        </p:nvSpPr>
        <p:spPr bwMode="auto">
          <a:xfrm>
            <a:off x="3478897" y="2851758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02" name="מלבן 201"/>
          <p:cNvSpPr/>
          <p:nvPr/>
        </p:nvSpPr>
        <p:spPr bwMode="auto">
          <a:xfrm>
            <a:off x="3478897" y="3078135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03" name="מלבן 202"/>
          <p:cNvSpPr/>
          <p:nvPr/>
        </p:nvSpPr>
        <p:spPr bwMode="auto">
          <a:xfrm>
            <a:off x="3478897" y="3304512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04" name="מלבן 203"/>
          <p:cNvSpPr/>
          <p:nvPr/>
        </p:nvSpPr>
        <p:spPr bwMode="auto">
          <a:xfrm>
            <a:off x="3478897" y="3538652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05" name="מלבן 204"/>
          <p:cNvSpPr/>
          <p:nvPr/>
        </p:nvSpPr>
        <p:spPr bwMode="auto">
          <a:xfrm>
            <a:off x="3242987" y="1928010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06" name="מלבן 205"/>
          <p:cNvSpPr/>
          <p:nvPr/>
        </p:nvSpPr>
        <p:spPr bwMode="auto">
          <a:xfrm>
            <a:off x="3242987" y="2154387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07" name="מלבן 206"/>
          <p:cNvSpPr/>
          <p:nvPr/>
        </p:nvSpPr>
        <p:spPr bwMode="auto">
          <a:xfrm>
            <a:off x="3242987" y="2380764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08" name="מלבן 207"/>
          <p:cNvSpPr/>
          <p:nvPr/>
        </p:nvSpPr>
        <p:spPr bwMode="auto">
          <a:xfrm>
            <a:off x="3242987" y="2614904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09" name="מלבן 208"/>
          <p:cNvSpPr/>
          <p:nvPr/>
        </p:nvSpPr>
        <p:spPr bwMode="auto">
          <a:xfrm>
            <a:off x="3242987" y="2847176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10" name="מלבן 209"/>
          <p:cNvSpPr/>
          <p:nvPr/>
        </p:nvSpPr>
        <p:spPr bwMode="auto">
          <a:xfrm>
            <a:off x="3242987" y="3073553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11" name="מלבן 210"/>
          <p:cNvSpPr/>
          <p:nvPr/>
        </p:nvSpPr>
        <p:spPr bwMode="auto">
          <a:xfrm>
            <a:off x="3242987" y="3299930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12" name="מלבן 211"/>
          <p:cNvSpPr/>
          <p:nvPr/>
        </p:nvSpPr>
        <p:spPr bwMode="auto">
          <a:xfrm>
            <a:off x="3242987" y="3534070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13" name="מלבן 212"/>
          <p:cNvSpPr/>
          <p:nvPr/>
        </p:nvSpPr>
        <p:spPr bwMode="auto">
          <a:xfrm>
            <a:off x="3026963" y="1928010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14" name="מלבן 213"/>
          <p:cNvSpPr/>
          <p:nvPr/>
        </p:nvSpPr>
        <p:spPr bwMode="auto">
          <a:xfrm>
            <a:off x="3026963" y="2154387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15" name="מלבן 214"/>
          <p:cNvSpPr/>
          <p:nvPr/>
        </p:nvSpPr>
        <p:spPr bwMode="auto">
          <a:xfrm>
            <a:off x="3026963" y="2380764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16" name="מלבן 215"/>
          <p:cNvSpPr/>
          <p:nvPr/>
        </p:nvSpPr>
        <p:spPr bwMode="auto">
          <a:xfrm>
            <a:off x="3026963" y="2614904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17" name="מלבן 216"/>
          <p:cNvSpPr/>
          <p:nvPr/>
        </p:nvSpPr>
        <p:spPr bwMode="auto">
          <a:xfrm>
            <a:off x="3026963" y="2847176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18" name="מלבן 217"/>
          <p:cNvSpPr/>
          <p:nvPr/>
        </p:nvSpPr>
        <p:spPr bwMode="auto">
          <a:xfrm>
            <a:off x="3026963" y="3073553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19" name="מלבן 218"/>
          <p:cNvSpPr/>
          <p:nvPr/>
        </p:nvSpPr>
        <p:spPr bwMode="auto">
          <a:xfrm>
            <a:off x="3026963" y="3299930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20" name="מלבן 219"/>
          <p:cNvSpPr/>
          <p:nvPr/>
        </p:nvSpPr>
        <p:spPr bwMode="auto">
          <a:xfrm>
            <a:off x="3026963" y="3534070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21" name="מלבן 220"/>
          <p:cNvSpPr/>
          <p:nvPr/>
        </p:nvSpPr>
        <p:spPr bwMode="auto">
          <a:xfrm>
            <a:off x="2793263" y="1928010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22" name="מלבן 221"/>
          <p:cNvSpPr/>
          <p:nvPr/>
        </p:nvSpPr>
        <p:spPr bwMode="auto">
          <a:xfrm>
            <a:off x="2793263" y="2154387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23" name="מלבן 222"/>
          <p:cNvSpPr/>
          <p:nvPr/>
        </p:nvSpPr>
        <p:spPr bwMode="auto">
          <a:xfrm>
            <a:off x="2793263" y="2380764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24" name="מלבן 223"/>
          <p:cNvSpPr/>
          <p:nvPr/>
        </p:nvSpPr>
        <p:spPr bwMode="auto">
          <a:xfrm>
            <a:off x="2793263" y="2614904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25" name="מלבן 224"/>
          <p:cNvSpPr/>
          <p:nvPr/>
        </p:nvSpPr>
        <p:spPr bwMode="auto">
          <a:xfrm>
            <a:off x="2793263" y="2847176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26" name="מלבן 225"/>
          <p:cNvSpPr/>
          <p:nvPr/>
        </p:nvSpPr>
        <p:spPr bwMode="auto">
          <a:xfrm>
            <a:off x="2793263" y="3073553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27" name="מלבן 226"/>
          <p:cNvSpPr/>
          <p:nvPr/>
        </p:nvSpPr>
        <p:spPr bwMode="auto">
          <a:xfrm>
            <a:off x="2793263" y="3299930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28" name="מלבן 227"/>
          <p:cNvSpPr/>
          <p:nvPr/>
        </p:nvSpPr>
        <p:spPr bwMode="auto">
          <a:xfrm>
            <a:off x="2793263" y="3534070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29" name="מלבן 228"/>
          <p:cNvSpPr/>
          <p:nvPr/>
        </p:nvSpPr>
        <p:spPr bwMode="auto">
          <a:xfrm>
            <a:off x="2577239" y="1928010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30" name="מלבן 229"/>
          <p:cNvSpPr/>
          <p:nvPr/>
        </p:nvSpPr>
        <p:spPr bwMode="auto">
          <a:xfrm>
            <a:off x="2577239" y="2154387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31" name="מלבן 230"/>
          <p:cNvSpPr/>
          <p:nvPr/>
        </p:nvSpPr>
        <p:spPr bwMode="auto">
          <a:xfrm>
            <a:off x="2577239" y="2380764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32" name="מלבן 231"/>
          <p:cNvSpPr/>
          <p:nvPr/>
        </p:nvSpPr>
        <p:spPr bwMode="auto">
          <a:xfrm>
            <a:off x="2577239" y="2614904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33" name="מלבן 232"/>
          <p:cNvSpPr/>
          <p:nvPr/>
        </p:nvSpPr>
        <p:spPr bwMode="auto">
          <a:xfrm>
            <a:off x="2577239" y="2847176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34" name="מלבן 233"/>
          <p:cNvSpPr/>
          <p:nvPr/>
        </p:nvSpPr>
        <p:spPr bwMode="auto">
          <a:xfrm>
            <a:off x="2577239" y="3073553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35" name="מלבן 234"/>
          <p:cNvSpPr/>
          <p:nvPr/>
        </p:nvSpPr>
        <p:spPr bwMode="auto">
          <a:xfrm>
            <a:off x="2577239" y="3299930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36" name="מלבן 235"/>
          <p:cNvSpPr/>
          <p:nvPr/>
        </p:nvSpPr>
        <p:spPr bwMode="auto">
          <a:xfrm>
            <a:off x="2577239" y="3534070"/>
            <a:ext cx="233700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39" name="מלבן 238"/>
          <p:cNvSpPr/>
          <p:nvPr/>
        </p:nvSpPr>
        <p:spPr>
          <a:xfrm>
            <a:off x="5410090" y="2626528"/>
            <a:ext cx="416011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لصغر النقطة نفرض ان المربع هو نقطة </a:t>
            </a:r>
            <a:endParaRPr lang="he-IL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0" name="מלבן 239"/>
          <p:cNvSpPr/>
          <p:nvPr/>
        </p:nvSpPr>
        <p:spPr>
          <a:xfrm>
            <a:off x="7379629" y="3450343"/>
            <a:ext cx="213071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لترى مساحة الشكل </a:t>
            </a:r>
            <a:endParaRPr lang="he-IL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1" name="מלבן 240"/>
          <p:cNvSpPr/>
          <p:nvPr/>
        </p:nvSpPr>
        <p:spPr>
          <a:xfrm>
            <a:off x="2441814" y="4134272"/>
            <a:ext cx="646202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من هنا نرى ان عدد المربعات في الشكل تعبر عن مساحة الشكل</a:t>
            </a:r>
          </a:p>
          <a:p>
            <a:pPr algn="ctr"/>
            <a:r>
              <a:rPr lang="ar-SA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أي كم مربع نريد لتغطية الشكل                           </a:t>
            </a:r>
            <a:endParaRPr lang="he-IL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2" name="מלבן 241"/>
          <p:cNvSpPr/>
          <p:nvPr/>
        </p:nvSpPr>
        <p:spPr>
          <a:xfrm>
            <a:off x="8629498" y="4134272"/>
            <a:ext cx="98616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تلخيص:</a:t>
            </a:r>
            <a:endParaRPr lang="he-IL" sz="2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3" name="מלבן 242"/>
          <p:cNvSpPr/>
          <p:nvPr/>
        </p:nvSpPr>
        <p:spPr>
          <a:xfrm>
            <a:off x="4583832" y="4990047"/>
            <a:ext cx="37449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مساحة الشكل الاتي  64= 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  x  </a:t>
            </a:r>
            <a:endParaRPr lang="he-IL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4" name="מלבן 243"/>
          <p:cNvSpPr/>
          <p:nvPr/>
        </p:nvSpPr>
        <p:spPr>
          <a:xfrm>
            <a:off x="5159316" y="5661249"/>
            <a:ext cx="25939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مساحة الاشكال الرباعية </a:t>
            </a:r>
            <a:endParaRPr lang="he-IL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33573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1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29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32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33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37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39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46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49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53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57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64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67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74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77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82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86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94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98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103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107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0" nodeType="with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124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0" nodeType="withEffect">
                                  <p:stCondLst>
                                    <p:cond delay="128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0" nodeType="withEffect">
                                  <p:stCondLst>
                                    <p:cond delay="133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137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143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0" nodeType="withEffect">
                                  <p:stCondLst>
                                    <p:cond delay="148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0" nodeType="withEffect">
                                  <p:stCondLst>
                                    <p:cond delay="152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0" nodeType="withEffect">
                                  <p:stCondLst>
                                    <p:cond delay="1560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161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1650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0" nodeType="withEffect">
                                  <p:stCondLst>
                                    <p:cond delay="168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grpId="0" nodeType="withEffect">
                                  <p:stCondLst>
                                    <p:cond delay="171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grpId="0" nodeType="withEffect">
                                  <p:stCondLst>
                                    <p:cond delay="175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grpId="0" nodeType="with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grpId="0" nodeType="withEffect">
                                  <p:stCondLst>
                                    <p:cond delay="184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0" nodeType="withEffect">
                                  <p:stCondLst>
                                    <p:cond delay="1880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0" nodeType="withEffect">
                                  <p:stCondLst>
                                    <p:cond delay="1920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grpId="0" nodeType="withEffect">
                                  <p:stCondLst>
                                    <p:cond delay="1960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grpId="0" nodeType="withEffect">
                                  <p:stCondLst>
                                    <p:cond delay="2010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grpId="0" nodeType="withEffect">
                                  <p:stCondLst>
                                    <p:cond delay="2060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grpId="0" nodeType="withEffect">
                                  <p:stCondLst>
                                    <p:cond delay="210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ntr" presetSubtype="0" fill="hold" grpId="0" nodeType="withEffect">
                                  <p:stCondLst>
                                    <p:cond delay="214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ntr" presetSubtype="0" fill="hold" grpId="0" nodeType="withEffect">
                                  <p:stCondLst>
                                    <p:cond delay="218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ntr" presetSubtype="0" fill="hold" grpId="0" nodeType="withEffect">
                                  <p:stCondLst>
                                    <p:cond delay="2230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ntr" presetSubtype="0" fill="hold" grpId="0" nodeType="withEffect">
                                  <p:stCondLst>
                                    <p:cond delay="2260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ntr" presetSubtype="0" fill="hold" grpId="0" nodeType="withEffect">
                                  <p:stCondLst>
                                    <p:cond delay="2280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ntr" presetSubtype="0" fill="hold" grpId="0" nodeType="withEffect">
                                  <p:stCondLst>
                                    <p:cond delay="2310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ntr" presetSubtype="0" fill="hold" grpId="0" nodeType="withEffect">
                                  <p:stCondLst>
                                    <p:cond delay="2350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ntr" presetSubtype="0" fill="hold" grpId="0" nodeType="withEffect">
                                  <p:stCondLst>
                                    <p:cond delay="2380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13"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113" grpId="0"/>
      <p:bldP spid="152" grpId="0" animBg="1"/>
      <p:bldP spid="166" grpId="0" animBg="1"/>
      <p:bldP spid="167" grpId="0" animBg="1"/>
      <p:bldP spid="168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36" grpId="0" animBg="1"/>
      <p:bldP spid="239" grpId="0"/>
      <p:bldP spid="240" grpId="0"/>
      <p:bldP spid="241" grpId="0"/>
      <p:bldP spid="242" grpId="0"/>
      <p:bldP spid="2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5447928" y="1565099"/>
            <a:ext cx="3911646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مساحة المربع = الطول 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 </a:t>
            </a:r>
            <a:r>
              <a:rPr lang="he-IL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العرض</a:t>
            </a:r>
            <a:endParaRPr lang="he-IL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מלבן 2"/>
          <p:cNvSpPr/>
          <p:nvPr/>
        </p:nvSpPr>
        <p:spPr>
          <a:xfrm>
            <a:off x="4364950" y="836712"/>
            <a:ext cx="3911646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مساحة المربع</a:t>
            </a:r>
            <a:endParaRPr lang="he-IL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1" name="מלבן 70"/>
          <p:cNvSpPr/>
          <p:nvPr/>
        </p:nvSpPr>
        <p:spPr bwMode="auto">
          <a:xfrm>
            <a:off x="2775904" y="2249825"/>
            <a:ext cx="1848132" cy="1840214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72" name="מלבן 71"/>
          <p:cNvSpPr/>
          <p:nvPr/>
        </p:nvSpPr>
        <p:spPr bwMode="auto">
          <a:xfrm>
            <a:off x="4402020" y="2266520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80" name="מלבן 79"/>
          <p:cNvSpPr/>
          <p:nvPr/>
        </p:nvSpPr>
        <p:spPr bwMode="auto">
          <a:xfrm>
            <a:off x="4173438" y="2265553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88" name="מלבן 87"/>
          <p:cNvSpPr/>
          <p:nvPr/>
        </p:nvSpPr>
        <p:spPr bwMode="auto">
          <a:xfrm>
            <a:off x="3939738" y="2265553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96" name="מלבן 95"/>
          <p:cNvSpPr/>
          <p:nvPr/>
        </p:nvSpPr>
        <p:spPr bwMode="auto">
          <a:xfrm>
            <a:off x="3707812" y="2265553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4" name="מלבן 103"/>
          <p:cNvSpPr/>
          <p:nvPr/>
        </p:nvSpPr>
        <p:spPr bwMode="auto">
          <a:xfrm>
            <a:off x="3479853" y="2260971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12" name="מלבן 111"/>
          <p:cNvSpPr/>
          <p:nvPr/>
        </p:nvSpPr>
        <p:spPr bwMode="auto">
          <a:xfrm>
            <a:off x="3247927" y="2268922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0" name="מלבן 119"/>
          <p:cNvSpPr/>
          <p:nvPr/>
        </p:nvSpPr>
        <p:spPr bwMode="auto">
          <a:xfrm>
            <a:off x="3029054" y="2262271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8" name="מלבן 127"/>
          <p:cNvSpPr/>
          <p:nvPr/>
        </p:nvSpPr>
        <p:spPr bwMode="auto">
          <a:xfrm>
            <a:off x="2798203" y="2268922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9" name="מלבן 128"/>
          <p:cNvSpPr/>
          <p:nvPr/>
        </p:nvSpPr>
        <p:spPr bwMode="auto">
          <a:xfrm>
            <a:off x="2798203" y="2483979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30" name="מלבן 129"/>
          <p:cNvSpPr/>
          <p:nvPr/>
        </p:nvSpPr>
        <p:spPr bwMode="auto">
          <a:xfrm>
            <a:off x="2799126" y="2710356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31" name="מלבן 130"/>
          <p:cNvSpPr/>
          <p:nvPr/>
        </p:nvSpPr>
        <p:spPr bwMode="auto">
          <a:xfrm>
            <a:off x="2799126" y="2944496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32" name="מלבן 131"/>
          <p:cNvSpPr/>
          <p:nvPr/>
        </p:nvSpPr>
        <p:spPr bwMode="auto">
          <a:xfrm>
            <a:off x="2799126" y="3176768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33" name="מלבן 132"/>
          <p:cNvSpPr/>
          <p:nvPr/>
        </p:nvSpPr>
        <p:spPr bwMode="auto">
          <a:xfrm>
            <a:off x="2799126" y="3403145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34" name="מלבן 133"/>
          <p:cNvSpPr/>
          <p:nvPr/>
        </p:nvSpPr>
        <p:spPr bwMode="auto">
          <a:xfrm>
            <a:off x="2799126" y="3629522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35" name="מלבן 134"/>
          <p:cNvSpPr/>
          <p:nvPr/>
        </p:nvSpPr>
        <p:spPr bwMode="auto">
          <a:xfrm>
            <a:off x="2799126" y="3863662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70" name="מלבן 69"/>
          <p:cNvSpPr/>
          <p:nvPr/>
        </p:nvSpPr>
        <p:spPr>
          <a:xfrm>
            <a:off x="3530844" y="1684147"/>
            <a:ext cx="41229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8</a:t>
            </a:r>
            <a:endParaRPr lang="he-IL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7" name="מלבן 136"/>
          <p:cNvSpPr/>
          <p:nvPr/>
        </p:nvSpPr>
        <p:spPr>
          <a:xfrm>
            <a:off x="2331207" y="2823544"/>
            <a:ext cx="41229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2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8</a:t>
            </a:r>
            <a:endParaRPr lang="he-IL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8" name="מלבן 137"/>
          <p:cNvSpPr/>
          <p:nvPr/>
        </p:nvSpPr>
        <p:spPr>
          <a:xfrm>
            <a:off x="5735960" y="2380706"/>
            <a:ext cx="3911646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في الصف الواحد يوجد 8 مربعات</a:t>
            </a:r>
            <a:endParaRPr lang="he-IL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9" name="מלבן 138"/>
          <p:cNvSpPr/>
          <p:nvPr/>
        </p:nvSpPr>
        <p:spPr>
          <a:xfrm>
            <a:off x="5607932" y="3032838"/>
            <a:ext cx="3911646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وفي العمود الواحد يوجد 8 مربعات </a:t>
            </a:r>
            <a:endParaRPr lang="he-IL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0" name="מלבן 139"/>
          <p:cNvSpPr/>
          <p:nvPr/>
        </p:nvSpPr>
        <p:spPr>
          <a:xfrm>
            <a:off x="2743500" y="4377934"/>
            <a:ext cx="690410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مربع مساحة الشكل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64     </a:t>
            </a:r>
            <a:r>
              <a:rPr lang="ar-SA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= 8  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</a:t>
            </a:r>
            <a:r>
              <a:rPr lang="ar-SA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8   أي 64 مربع مساحة الشكل </a:t>
            </a:r>
            <a:endParaRPr lang="he-IL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6" name="מלבן 205"/>
          <p:cNvSpPr/>
          <p:nvPr/>
        </p:nvSpPr>
        <p:spPr>
          <a:xfrm>
            <a:off x="7993806" y="3883059"/>
            <a:ext cx="1535382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التمرين</a:t>
            </a:r>
            <a:endParaRPr lang="he-IL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432" name="מלבן 18431"/>
          <p:cNvSpPr/>
          <p:nvPr/>
        </p:nvSpPr>
        <p:spPr>
          <a:xfrm>
            <a:off x="5483048" y="5082635"/>
            <a:ext cx="39837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وحدة المساحة مربع طول ضلعه 1سم  </a:t>
            </a:r>
            <a:endParaRPr lang="en-US" dirty="0"/>
          </a:p>
        </p:txBody>
      </p:sp>
      <p:sp>
        <p:nvSpPr>
          <p:cNvPr id="209" name="מלבן 208"/>
          <p:cNvSpPr/>
          <p:nvPr/>
        </p:nvSpPr>
        <p:spPr bwMode="auto">
          <a:xfrm>
            <a:off x="3961391" y="5227605"/>
            <a:ext cx="305044" cy="316695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11" name="מלבן 210"/>
          <p:cNvSpPr/>
          <p:nvPr/>
        </p:nvSpPr>
        <p:spPr>
          <a:xfrm>
            <a:off x="4310922" y="5247452"/>
            <a:ext cx="46198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200" b="1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1سم </a:t>
            </a:r>
            <a:endParaRPr lang="en-US" sz="1050" b="1" dirty="0"/>
          </a:p>
        </p:txBody>
      </p:sp>
      <p:sp>
        <p:nvSpPr>
          <p:cNvPr id="212" name="מלבן 211"/>
          <p:cNvSpPr/>
          <p:nvPr/>
        </p:nvSpPr>
        <p:spPr>
          <a:xfrm>
            <a:off x="3882920" y="4941445"/>
            <a:ext cx="46198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200" b="1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1سم </a:t>
            </a:r>
            <a:endParaRPr lang="en-US" sz="1050" b="1" dirty="0"/>
          </a:p>
        </p:txBody>
      </p:sp>
      <p:sp>
        <p:nvSpPr>
          <p:cNvPr id="213" name="מלבן 212"/>
          <p:cNvSpPr/>
          <p:nvPr/>
        </p:nvSpPr>
        <p:spPr>
          <a:xfrm>
            <a:off x="3512940" y="5218444"/>
            <a:ext cx="46198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200" b="1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1سم </a:t>
            </a:r>
            <a:endParaRPr lang="en-US" sz="1050" b="1" dirty="0"/>
          </a:p>
        </p:txBody>
      </p:sp>
      <p:sp>
        <p:nvSpPr>
          <p:cNvPr id="214" name="מלבן 213"/>
          <p:cNvSpPr/>
          <p:nvPr/>
        </p:nvSpPr>
        <p:spPr>
          <a:xfrm>
            <a:off x="3921299" y="5560527"/>
            <a:ext cx="46198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200" b="1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1سم </a:t>
            </a:r>
            <a:endParaRPr lang="en-US" sz="1050" b="1" dirty="0"/>
          </a:p>
        </p:txBody>
      </p:sp>
      <p:sp>
        <p:nvSpPr>
          <p:cNvPr id="236" name="מלבן 235"/>
          <p:cNvSpPr/>
          <p:nvPr/>
        </p:nvSpPr>
        <p:spPr bwMode="auto">
          <a:xfrm>
            <a:off x="3260210" y="2484946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37" name="מלבן 236"/>
          <p:cNvSpPr/>
          <p:nvPr/>
        </p:nvSpPr>
        <p:spPr bwMode="auto">
          <a:xfrm>
            <a:off x="3026510" y="2490802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38" name="מלבן 237"/>
          <p:cNvSpPr/>
          <p:nvPr/>
        </p:nvSpPr>
        <p:spPr bwMode="auto">
          <a:xfrm>
            <a:off x="3477233" y="2498753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39" name="מלבן 238"/>
          <p:cNvSpPr/>
          <p:nvPr/>
        </p:nvSpPr>
        <p:spPr bwMode="auto">
          <a:xfrm>
            <a:off x="3929842" y="2498753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40" name="מלבן 239"/>
          <p:cNvSpPr/>
          <p:nvPr/>
        </p:nvSpPr>
        <p:spPr bwMode="auto">
          <a:xfrm>
            <a:off x="3704093" y="2498753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41" name="מלבן 240"/>
          <p:cNvSpPr/>
          <p:nvPr/>
        </p:nvSpPr>
        <p:spPr bwMode="auto">
          <a:xfrm>
            <a:off x="4159735" y="2490802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42" name="מלבן 241"/>
          <p:cNvSpPr/>
          <p:nvPr/>
        </p:nvSpPr>
        <p:spPr bwMode="auto">
          <a:xfrm>
            <a:off x="4384822" y="2490802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43" name="מלבן 242"/>
          <p:cNvSpPr/>
          <p:nvPr/>
        </p:nvSpPr>
        <p:spPr bwMode="auto">
          <a:xfrm>
            <a:off x="3260210" y="2717179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44" name="מלבן 243"/>
          <p:cNvSpPr/>
          <p:nvPr/>
        </p:nvSpPr>
        <p:spPr bwMode="auto">
          <a:xfrm>
            <a:off x="3026510" y="2717179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45" name="מלבן 244"/>
          <p:cNvSpPr/>
          <p:nvPr/>
        </p:nvSpPr>
        <p:spPr bwMode="auto">
          <a:xfrm>
            <a:off x="3487361" y="2725130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46" name="מלבן 245"/>
          <p:cNvSpPr/>
          <p:nvPr/>
        </p:nvSpPr>
        <p:spPr bwMode="auto">
          <a:xfrm>
            <a:off x="3929842" y="2725130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47" name="מלבן 246"/>
          <p:cNvSpPr/>
          <p:nvPr/>
        </p:nvSpPr>
        <p:spPr bwMode="auto">
          <a:xfrm>
            <a:off x="3706270" y="2725130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48" name="מלבן 247"/>
          <p:cNvSpPr/>
          <p:nvPr/>
        </p:nvSpPr>
        <p:spPr bwMode="auto">
          <a:xfrm>
            <a:off x="4152562" y="2717179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49" name="מלבן 248"/>
          <p:cNvSpPr/>
          <p:nvPr/>
        </p:nvSpPr>
        <p:spPr bwMode="auto">
          <a:xfrm>
            <a:off x="4368920" y="2717179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50" name="מלבן 249"/>
          <p:cNvSpPr/>
          <p:nvPr/>
        </p:nvSpPr>
        <p:spPr bwMode="auto">
          <a:xfrm>
            <a:off x="3260210" y="2951507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51" name="מלבן 250"/>
          <p:cNvSpPr/>
          <p:nvPr/>
        </p:nvSpPr>
        <p:spPr bwMode="auto">
          <a:xfrm>
            <a:off x="3026510" y="2951507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52" name="מלבן 251"/>
          <p:cNvSpPr/>
          <p:nvPr/>
        </p:nvSpPr>
        <p:spPr bwMode="auto">
          <a:xfrm>
            <a:off x="3487361" y="2951507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53" name="מלבן 252"/>
          <p:cNvSpPr/>
          <p:nvPr/>
        </p:nvSpPr>
        <p:spPr bwMode="auto">
          <a:xfrm>
            <a:off x="3929842" y="2951507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54" name="מלבן 253"/>
          <p:cNvSpPr/>
          <p:nvPr/>
        </p:nvSpPr>
        <p:spPr bwMode="auto">
          <a:xfrm>
            <a:off x="3706270" y="2951507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55" name="מלבן 254"/>
          <p:cNvSpPr/>
          <p:nvPr/>
        </p:nvSpPr>
        <p:spPr bwMode="auto">
          <a:xfrm>
            <a:off x="4152562" y="2943556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56" name="מלבן 255"/>
          <p:cNvSpPr/>
          <p:nvPr/>
        </p:nvSpPr>
        <p:spPr bwMode="auto">
          <a:xfrm>
            <a:off x="4368920" y="2943556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57" name="מלבן 256"/>
          <p:cNvSpPr/>
          <p:nvPr/>
        </p:nvSpPr>
        <p:spPr bwMode="auto">
          <a:xfrm>
            <a:off x="3260210" y="3177884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58" name="מלבן 257"/>
          <p:cNvSpPr/>
          <p:nvPr/>
        </p:nvSpPr>
        <p:spPr bwMode="auto">
          <a:xfrm>
            <a:off x="3026510" y="3177884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59" name="מלבן 258"/>
          <p:cNvSpPr/>
          <p:nvPr/>
        </p:nvSpPr>
        <p:spPr bwMode="auto">
          <a:xfrm>
            <a:off x="3487361" y="3177884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60" name="מלבן 259"/>
          <p:cNvSpPr/>
          <p:nvPr/>
        </p:nvSpPr>
        <p:spPr bwMode="auto">
          <a:xfrm>
            <a:off x="3929842" y="3177884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61" name="מלבן 260"/>
          <p:cNvSpPr/>
          <p:nvPr/>
        </p:nvSpPr>
        <p:spPr bwMode="auto">
          <a:xfrm>
            <a:off x="3706270" y="3177884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62" name="מלבן 261"/>
          <p:cNvSpPr/>
          <p:nvPr/>
        </p:nvSpPr>
        <p:spPr bwMode="auto">
          <a:xfrm>
            <a:off x="4152562" y="3169933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63" name="מלבן 262"/>
          <p:cNvSpPr/>
          <p:nvPr/>
        </p:nvSpPr>
        <p:spPr bwMode="auto">
          <a:xfrm>
            <a:off x="4368920" y="3169933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64" name="מלבן 263"/>
          <p:cNvSpPr/>
          <p:nvPr/>
        </p:nvSpPr>
        <p:spPr bwMode="auto">
          <a:xfrm>
            <a:off x="3260210" y="3381401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65" name="מלבן 264"/>
          <p:cNvSpPr/>
          <p:nvPr/>
        </p:nvSpPr>
        <p:spPr bwMode="auto">
          <a:xfrm>
            <a:off x="3026510" y="3381401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66" name="מלבן 265"/>
          <p:cNvSpPr/>
          <p:nvPr/>
        </p:nvSpPr>
        <p:spPr bwMode="auto">
          <a:xfrm>
            <a:off x="3487361" y="3381401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67" name="מלבן 266"/>
          <p:cNvSpPr/>
          <p:nvPr/>
        </p:nvSpPr>
        <p:spPr bwMode="auto">
          <a:xfrm>
            <a:off x="3929842" y="3381401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68" name="מלבן 267"/>
          <p:cNvSpPr/>
          <p:nvPr/>
        </p:nvSpPr>
        <p:spPr bwMode="auto">
          <a:xfrm>
            <a:off x="3706270" y="3381401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69" name="מלבן 268"/>
          <p:cNvSpPr/>
          <p:nvPr/>
        </p:nvSpPr>
        <p:spPr bwMode="auto">
          <a:xfrm>
            <a:off x="4152562" y="3373450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70" name="מלבן 269"/>
          <p:cNvSpPr/>
          <p:nvPr/>
        </p:nvSpPr>
        <p:spPr bwMode="auto">
          <a:xfrm>
            <a:off x="4368920" y="3373450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71" name="מלבן 270"/>
          <p:cNvSpPr/>
          <p:nvPr/>
        </p:nvSpPr>
        <p:spPr bwMode="auto">
          <a:xfrm>
            <a:off x="3260210" y="3607778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72" name="מלבן 271"/>
          <p:cNvSpPr/>
          <p:nvPr/>
        </p:nvSpPr>
        <p:spPr bwMode="auto">
          <a:xfrm>
            <a:off x="3026510" y="3607778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73" name="מלבן 272"/>
          <p:cNvSpPr/>
          <p:nvPr/>
        </p:nvSpPr>
        <p:spPr bwMode="auto">
          <a:xfrm>
            <a:off x="3487361" y="3607778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74" name="מלבן 273"/>
          <p:cNvSpPr/>
          <p:nvPr/>
        </p:nvSpPr>
        <p:spPr bwMode="auto">
          <a:xfrm>
            <a:off x="3929842" y="3607778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75" name="מלבן 274"/>
          <p:cNvSpPr/>
          <p:nvPr/>
        </p:nvSpPr>
        <p:spPr bwMode="auto">
          <a:xfrm>
            <a:off x="3706270" y="3607778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76" name="מלבן 275"/>
          <p:cNvSpPr/>
          <p:nvPr/>
        </p:nvSpPr>
        <p:spPr bwMode="auto">
          <a:xfrm>
            <a:off x="4152562" y="3599827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77" name="מלבן 276"/>
          <p:cNvSpPr/>
          <p:nvPr/>
        </p:nvSpPr>
        <p:spPr bwMode="auto">
          <a:xfrm>
            <a:off x="4368920" y="3599827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78" name="מלבן 277"/>
          <p:cNvSpPr/>
          <p:nvPr/>
        </p:nvSpPr>
        <p:spPr bwMode="auto">
          <a:xfrm>
            <a:off x="3260210" y="3834155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79" name="מלבן 278"/>
          <p:cNvSpPr/>
          <p:nvPr/>
        </p:nvSpPr>
        <p:spPr bwMode="auto">
          <a:xfrm>
            <a:off x="3026510" y="3834155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80" name="מלבן 279"/>
          <p:cNvSpPr/>
          <p:nvPr/>
        </p:nvSpPr>
        <p:spPr bwMode="auto">
          <a:xfrm>
            <a:off x="3487361" y="3834155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81" name="מלבן 280"/>
          <p:cNvSpPr/>
          <p:nvPr/>
        </p:nvSpPr>
        <p:spPr bwMode="auto">
          <a:xfrm>
            <a:off x="3929842" y="3834155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82" name="מלבן 281"/>
          <p:cNvSpPr/>
          <p:nvPr/>
        </p:nvSpPr>
        <p:spPr bwMode="auto">
          <a:xfrm>
            <a:off x="3706270" y="3834155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83" name="מלבן 282"/>
          <p:cNvSpPr/>
          <p:nvPr/>
        </p:nvSpPr>
        <p:spPr bwMode="auto">
          <a:xfrm>
            <a:off x="4152562" y="3826204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84" name="מלבן 283"/>
          <p:cNvSpPr/>
          <p:nvPr/>
        </p:nvSpPr>
        <p:spPr bwMode="auto">
          <a:xfrm>
            <a:off x="4368920" y="3826204"/>
            <a:ext cx="222016" cy="226377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711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4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8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28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9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36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8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7" dur="5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2" dur="5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4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5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5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4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7" dur="5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9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2" dur="5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5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4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7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9"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2" dur="5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4"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7" dur="5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5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9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2" dur="5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5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4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7" dur="5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5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9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2" dur="5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5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4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7" dur="5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5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9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2" dur="5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5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4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7" dur="5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5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9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2" dur="5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5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4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7" dur="5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5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9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2" dur="5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5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4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7" dur="5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5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9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2" dur="5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5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4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7" dur="50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50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9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2" dur="5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5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4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7" dur="5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50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9"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0"/>
                  </p:tgtEl>
                </p:cond>
              </p:nextCondLst>
            </p:seq>
          </p:childTnLst>
        </p:cTn>
      </p:par>
    </p:tnLst>
    <p:bldLst>
      <p:bldP spid="2" grpId="0"/>
      <p:bldP spid="72" grpId="0" animBg="1"/>
      <p:bldP spid="80" grpId="0" animBg="1"/>
      <p:bldP spid="88" grpId="0" animBg="1"/>
      <p:bldP spid="96" grpId="0" animBg="1"/>
      <p:bldP spid="104" grpId="0" animBg="1"/>
      <p:bldP spid="112" grpId="0" animBg="1"/>
      <p:bldP spid="120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8" grpId="0"/>
      <p:bldP spid="139" grpId="0"/>
      <p:bldP spid="140" grpId="0"/>
      <p:bldP spid="206" grpId="0"/>
      <p:bldP spid="18432" grpId="0"/>
      <p:bldP spid="209" grpId="0" animBg="1"/>
      <p:bldP spid="211" grpId="0"/>
      <p:bldP spid="212" grpId="0"/>
      <p:bldP spid="213" grpId="0"/>
      <p:bldP spid="214" grpId="0"/>
      <p:bldP spid="236" grpId="0" animBg="1"/>
      <p:bldP spid="237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54" grpId="0" animBg="1"/>
      <p:bldP spid="255" grpId="0" animBg="1"/>
      <p:bldP spid="256" grpId="0" animBg="1"/>
      <p:bldP spid="257" grpId="0" animBg="1"/>
      <p:bldP spid="258" grpId="0" animBg="1"/>
      <p:bldP spid="259" grpId="0" animBg="1"/>
      <p:bldP spid="260" grpId="0" animBg="1"/>
      <p:bldP spid="261" grpId="0" animBg="1"/>
      <p:bldP spid="262" grpId="0" animBg="1"/>
      <p:bldP spid="263" grpId="0" animBg="1"/>
      <p:bldP spid="264" grpId="0" animBg="1"/>
      <p:bldP spid="265" grpId="0" animBg="1"/>
      <p:bldP spid="266" grpId="0" animBg="1"/>
      <p:bldP spid="267" grpId="0" animBg="1"/>
      <p:bldP spid="268" grpId="0" animBg="1"/>
      <p:bldP spid="269" grpId="0" animBg="1"/>
      <p:bldP spid="270" grpId="0" animBg="1"/>
      <p:bldP spid="271" grpId="0" animBg="1"/>
      <p:bldP spid="272" grpId="0" animBg="1"/>
      <p:bldP spid="273" grpId="0" animBg="1"/>
      <p:bldP spid="274" grpId="0" animBg="1"/>
      <p:bldP spid="275" grpId="0" animBg="1"/>
      <p:bldP spid="276" grpId="0" animBg="1"/>
      <p:bldP spid="277" grpId="0" animBg="1"/>
      <p:bldP spid="278" grpId="0" animBg="1"/>
      <p:bldP spid="279" grpId="0" animBg="1"/>
      <p:bldP spid="280" grpId="0" animBg="1"/>
      <p:bldP spid="281" grpId="0" animBg="1"/>
      <p:bldP spid="282" grpId="0" animBg="1"/>
      <p:bldP spid="283" grpId="0" animBg="1"/>
      <p:bldP spid="284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123</Words>
  <Application>Microsoft Office PowerPoint</Application>
  <PresentationFormat>מסך רחב</PresentationFormat>
  <Paragraphs>27</Paragraphs>
  <Slides>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ערכת נושא Office</vt:lpstr>
      <vt:lpstr>معطى قانون مساحه مربع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معطى قانون مساحه مربع</dc:title>
  <dc:creator>USER1</dc:creator>
  <cp:lastModifiedBy>USER1</cp:lastModifiedBy>
  <cp:revision>2</cp:revision>
  <dcterms:created xsi:type="dcterms:W3CDTF">2021-02-08T18:47:08Z</dcterms:created>
  <dcterms:modified xsi:type="dcterms:W3CDTF">2021-02-08T18:52:24Z</dcterms:modified>
</cp:coreProperties>
</file>